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36"/>
  </p:notesMasterIdLst>
  <p:sldIdLst>
    <p:sldId id="256" r:id="rId2"/>
    <p:sldId id="257" r:id="rId3"/>
    <p:sldId id="277" r:id="rId4"/>
    <p:sldId id="259" r:id="rId5"/>
    <p:sldId id="261" r:id="rId6"/>
    <p:sldId id="267" r:id="rId7"/>
    <p:sldId id="269" r:id="rId8"/>
    <p:sldId id="280" r:id="rId9"/>
    <p:sldId id="281" r:id="rId10"/>
    <p:sldId id="262" r:id="rId11"/>
    <p:sldId id="263" r:id="rId12"/>
    <p:sldId id="264" r:id="rId13"/>
    <p:sldId id="265" r:id="rId14"/>
    <p:sldId id="266" r:id="rId15"/>
    <p:sldId id="258" r:id="rId16"/>
    <p:sldId id="275" r:id="rId17"/>
    <p:sldId id="270" r:id="rId18"/>
    <p:sldId id="271" r:id="rId19"/>
    <p:sldId id="272" r:id="rId20"/>
    <p:sldId id="274" r:id="rId21"/>
    <p:sldId id="273" r:id="rId22"/>
    <p:sldId id="301" r:id="rId23"/>
    <p:sldId id="302" r:id="rId24"/>
    <p:sldId id="303" r:id="rId25"/>
    <p:sldId id="304" r:id="rId26"/>
    <p:sldId id="276" r:id="rId27"/>
    <p:sldId id="297" r:id="rId28"/>
    <p:sldId id="298" r:id="rId29"/>
    <p:sldId id="299" r:id="rId30"/>
    <p:sldId id="300" r:id="rId31"/>
    <p:sldId id="296" r:id="rId32"/>
    <p:sldId id="282" r:id="rId33"/>
    <p:sldId id="305" r:id="rId34"/>
    <p:sldId id="30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BB5BCC1-7FE3-084C-8CB7-EA55D1DE6442}">
          <p14:sldIdLst>
            <p14:sldId id="256"/>
          </p14:sldIdLst>
        </p14:section>
        <p14:section name="Agenda" id="{0189F8A2-6EBC-1249-B626-2ABE3370CD6A}">
          <p14:sldIdLst>
            <p14:sldId id="257"/>
            <p14:sldId id="277"/>
            <p14:sldId id="259"/>
            <p14:sldId id="261"/>
          </p14:sldIdLst>
        </p14:section>
        <p14:section name="Copilot" id="{40151815-C559-4D15-81D7-84F2DFD1C6C5}">
          <p14:sldIdLst>
            <p14:sldId id="267"/>
            <p14:sldId id="269"/>
            <p14:sldId id="280"/>
            <p14:sldId id="281"/>
          </p14:sldIdLst>
        </p14:section>
        <p14:section name="CoPilot Super Powers" id="{DDB5A5DB-85FA-E64C-AE46-B274E9E016C9}">
          <p14:sldIdLst>
            <p14:sldId id="262"/>
            <p14:sldId id="263"/>
            <p14:sldId id="264"/>
            <p14:sldId id="265"/>
            <p14:sldId id="266"/>
            <p14:sldId id="258"/>
            <p14:sldId id="275"/>
            <p14:sldId id="270"/>
            <p14:sldId id="271"/>
            <p14:sldId id="272"/>
            <p14:sldId id="274"/>
            <p14:sldId id="273"/>
          </p14:sldIdLst>
        </p14:section>
        <p14:section name="Copilot-Advanced" id="{CDCE715F-1B62-49C0-A000-9D54BA8760B9}">
          <p14:sldIdLst>
            <p14:sldId id="301"/>
            <p14:sldId id="302"/>
            <p14:sldId id="303"/>
            <p14:sldId id="304"/>
            <p14:sldId id="276"/>
            <p14:sldId id="297"/>
            <p14:sldId id="298"/>
            <p14:sldId id="299"/>
            <p14:sldId id="300"/>
            <p14:sldId id="296"/>
            <p14:sldId id="282"/>
            <p14:sldId id="305"/>
            <p14:sldId id="3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87" autoAdjust="0"/>
    <p:restoredTop sz="86667" autoAdjust="0"/>
  </p:normalViewPr>
  <p:slideViewPr>
    <p:cSldViewPr snapToGrid="0">
      <p:cViewPr varScale="1">
        <p:scale>
          <a:sx n="86" d="100"/>
          <a:sy n="86" d="100"/>
        </p:scale>
        <p:origin x="72" y="2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B9F18C-E5F1-794B-9A1A-98E4674D31F9}" type="datetimeFigureOut">
              <a:rPr lang="en-US" smtClean="0"/>
              <a:t>4/29/2024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94FAC8-96A6-7B40-A438-82537307F8A3}" type="slidenum">
              <a:rPr lang="en-US" smtClean="0"/>
              <a:t>‹#›</a:t>
            </a:fld>
            <a:endParaRPr lang="en-US"/>
          </a:p>
        </p:txBody>
      </p:sp>
    </p:spTree>
    <p:extLst>
      <p:ext uri="{BB962C8B-B14F-4D97-AF65-F5344CB8AC3E}">
        <p14:creationId xmlns:p14="http://schemas.microsoft.com/office/powerpoint/2010/main" val="3739850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github.com/f/awesome-chatgpt-prompt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github.com/johndohoneyjr/karpenter"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94FAC8-96A6-7B40-A438-82537307F8A3}" type="slidenum">
              <a:rPr lang="en-US" smtClean="0"/>
              <a:t>4</a:t>
            </a:fld>
            <a:endParaRPr lang="en-US"/>
          </a:p>
        </p:txBody>
      </p:sp>
    </p:spTree>
    <p:extLst>
      <p:ext uri="{BB962C8B-B14F-4D97-AF65-F5344CB8AC3E}">
        <p14:creationId xmlns:p14="http://schemas.microsoft.com/office/powerpoint/2010/main" val="1798858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2777329f717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2777329f717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SPEAKER NOTES: </a:t>
            </a:r>
            <a:br>
              <a:rPr lang="en" dirty="0">
                <a:solidFill>
                  <a:schemeClr val="dk1"/>
                </a:solidFill>
              </a:rPr>
            </a:br>
            <a:br>
              <a:rPr lang="en" dirty="0">
                <a:solidFill>
                  <a:schemeClr val="dk1"/>
                </a:solidFill>
              </a:rPr>
            </a:br>
            <a:r>
              <a:rPr lang="en" dirty="0">
                <a:solidFill>
                  <a:schemeClr val="dk1"/>
                </a:solidFill>
              </a:rPr>
              <a:t>Now let’s take a look at this technique in use with GitHub Copilot. For example, we sought Copilot's assistance to craft unit tests for a file managing our project operations. After it presented its suggestions, we realized the test formats didn't align with our preferred style. This highlighted the importance of being clear with our prompts and maybe even providing Copilot with a pattern we're comfortable with, to get the desired output.</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Write me unit tests for all the operations in my calculator.js file</a:t>
            </a:r>
            <a:endParaRPr dirty="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7"/>
        <p:cNvGrpSpPr/>
        <p:nvPr/>
      </p:nvGrpSpPr>
      <p:grpSpPr>
        <a:xfrm>
          <a:off x="0" y="0"/>
          <a:ext cx="0" cy="0"/>
          <a:chOff x="0" y="0"/>
          <a:chExt cx="0" cy="0"/>
        </a:xfrm>
      </p:grpSpPr>
      <p:sp>
        <p:nvSpPr>
          <p:cNvPr id="1998" name="Google Shape;1998;g278c631c8fc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9" name="Google Shape;1999;g278c631c8fc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SPEAKER NOTES: </a:t>
            </a:r>
            <a:br>
              <a:rPr lang="en" dirty="0">
                <a:solidFill>
                  <a:schemeClr val="dk1"/>
                </a:solidFill>
              </a:rPr>
            </a:br>
            <a:br>
              <a:rPr lang="en" dirty="0">
                <a:solidFill>
                  <a:schemeClr val="dk1"/>
                </a:solidFill>
              </a:rPr>
            </a:br>
            <a:r>
              <a:rPr lang="en" dirty="0">
                <a:solidFill>
                  <a:schemeClr val="dk1"/>
                </a:solidFill>
              </a:rPr>
              <a:t>So as you can see in our prompt to Copilot Chat, our prompt is nearly identical except this time we have provided an additional line that has an example of a test pattern that we want. By just giving that single example, Copilot immediately adapted and offered improved test suggestions that perfectly matched our style. This showcases the efficiency of one-shot programming: with just one well-placed example, Copilot could instantly align with our preferences, offering us practical results that streamlined our work.</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Write me unit tests for all the operations in my calculator.js file.</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Use the following example: test(‘adds 1 + 2 to equal 3’, () =&gt; ( expect(calculate(1, 2 ‘+’)).toBe(3); });</a:t>
            </a:r>
            <a:endParaRPr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5"/>
        <p:cNvGrpSpPr/>
        <p:nvPr/>
      </p:nvGrpSpPr>
      <p:grpSpPr>
        <a:xfrm>
          <a:off x="0" y="0"/>
          <a:ext cx="0" cy="0"/>
          <a:chOff x="0" y="0"/>
          <a:chExt cx="0" cy="0"/>
        </a:xfrm>
      </p:grpSpPr>
      <p:sp>
        <p:nvSpPr>
          <p:cNvPr id="2006" name="Google Shape;2006;g1e5edd52b41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7" name="Google Shape;2007;g1e5edd52b41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SPEAKER NOTES: </a:t>
            </a:r>
            <a:br>
              <a:rPr lang="en" dirty="0">
                <a:solidFill>
                  <a:schemeClr val="dk1"/>
                </a:solidFill>
              </a:rPr>
            </a:br>
            <a:br>
              <a:rPr lang="en" dirty="0">
                <a:solidFill>
                  <a:schemeClr val="dk1"/>
                </a:solidFill>
              </a:rPr>
            </a:br>
            <a:r>
              <a:rPr lang="en" dirty="0">
                <a:solidFill>
                  <a:schemeClr val="dk1"/>
                </a:solidFill>
              </a:rPr>
              <a:t>Providing Examples - Utilizing Copilot effectively often hinges on how we communicate our needs. For instance, providing examples can significantly enhance the reliability of the output. These examples can be positive illustrations of what we desire or even instances of what we wish to avoid.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Giving Direction - This act of giving direction can be likened to seeding words within Copilot. But while guidance is essential, it's crucial not to stifle Copilot's creativity excessively. To illustrate, consider the stark difference between a generic prompt and one imbued with clear direction.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Formatting your Responses - Another pivotal aspect is how we expect our responses. By specifying our desired format, like wanting an HTML file, a list, or a function, we can control and anticipate the kind of output Copilot provides. Setting precedents or examples for expected responses can be invaluable here.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Evaluate the Quality - It's not just about obtaining a response, but about evaluating its quality. This iterative process involves refining prompts, testing for reliability, and tweaking keywords to diversify or narrow down results. If you find the outputs too monotonous or not aligned with expectations, adjusting parts of your prompt can be the key. A continuous evaluation will help fine-tune Copilot's performance, ensuring it aligns with our needs.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Chaining prompts can elevate the sophistication of tasks Copilot assists with. By asking sequels or follow-up questions, which contain context from prior interactions, we can seamlessly integrate multiple AI responses to achieve more intricate objectives.</a:t>
            </a:r>
            <a:br>
              <a:rPr lang="en" dirty="0">
                <a:solidFill>
                  <a:schemeClr val="dk1"/>
                </a:solidFill>
              </a:rPr>
            </a:br>
            <a:br>
              <a:rPr lang="en" dirty="0">
                <a:solidFill>
                  <a:schemeClr val="dk1"/>
                </a:solidFill>
              </a:rPr>
            </a:br>
            <a:r>
              <a:rPr lang="en" dirty="0">
                <a:solidFill>
                  <a:schemeClr val="dk1"/>
                </a:solidFill>
              </a:rPr>
              <a:t>Lastly, you have the ability to control your Output Verbosity - You can dictate your output length and the verbosity just by including it in your prompt.</a:t>
            </a:r>
            <a:br>
              <a:rPr lang="en" dirty="0">
                <a:solidFill>
                  <a:schemeClr val="dk1"/>
                </a:solidFill>
              </a:rPr>
            </a:b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7"/>
        <p:cNvGrpSpPr/>
        <p:nvPr/>
      </p:nvGrpSpPr>
      <p:grpSpPr>
        <a:xfrm>
          <a:off x="0" y="0"/>
          <a:ext cx="0" cy="0"/>
          <a:chOff x="0" y="0"/>
          <a:chExt cx="0" cy="0"/>
        </a:xfrm>
      </p:grpSpPr>
      <p:sp>
        <p:nvSpPr>
          <p:cNvPr id="2018" name="Google Shape;2018;g278c631c8fc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9" name="Google Shape;2019;g278c631c8fc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SPEAKER NOTES: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DEMO Prompt 1</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Zero-shot “</a:t>
            </a:r>
            <a:r>
              <a:rPr lang="en-US" b="0" i="0" dirty="0">
                <a:solidFill>
                  <a:srgbClr val="3B3B3B"/>
                </a:solidFill>
                <a:effectLst/>
                <a:latin typeface="Segoe WPC"/>
              </a:rPr>
              <a:t>generate tests for stack and node classes</a:t>
            </a:r>
            <a:r>
              <a:rPr lang="en"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One-Shot “Write me unit tests for all the operations in stack and node classes in the file</a:t>
            </a:r>
            <a:br>
              <a:rPr lang="en" dirty="0">
                <a:solidFill>
                  <a:schemeClr val="dk1"/>
                </a:solidFill>
              </a:rPr>
            </a:br>
            <a:r>
              <a:rPr lang="en" dirty="0">
                <a:solidFill>
                  <a:schemeClr val="dk1"/>
                </a:solidFill>
              </a:rPr>
              <a:t>                  Use the following example: </a:t>
            </a:r>
            <a:r>
              <a:rPr lang="en-US" b="0" dirty="0">
                <a:solidFill>
                  <a:srgbClr val="795E26"/>
                </a:solidFill>
                <a:effectLst/>
                <a:latin typeface="Consolas" panose="020B0609020204030204" pitchFamily="49" charset="0"/>
              </a:rPr>
              <a:t>it</a:t>
            </a:r>
            <a:r>
              <a:rPr lang="en-US" b="0" dirty="0">
                <a:solidFill>
                  <a:srgbClr val="3B3B3B"/>
                </a:solidFill>
                <a:effectLst/>
                <a:latin typeface="Consolas" panose="020B0609020204030204" pitchFamily="49" charset="0"/>
              </a:rPr>
              <a:t>(</a:t>
            </a:r>
            <a:r>
              <a:rPr lang="en-US" b="0" dirty="0">
                <a:solidFill>
                  <a:srgbClr val="A31515"/>
                </a:solidFill>
                <a:effectLst/>
                <a:latin typeface="Consolas" panose="020B0609020204030204" pitchFamily="49" charset="0"/>
              </a:rPr>
              <a:t>'should return null when popping from an empty stack'</a:t>
            </a:r>
            <a:r>
              <a:rPr lang="en-US" b="0" dirty="0">
                <a:solidFill>
                  <a:srgbClr val="3B3B3B"/>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3B3B3B"/>
                </a:solidFill>
                <a:effectLst/>
                <a:latin typeface="Consolas" panose="020B0609020204030204" pitchFamily="49" charset="0"/>
              </a:rPr>
              <a:t> {</a:t>
            </a:r>
          </a:p>
          <a:p>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3B3B3B"/>
                </a:solidFill>
                <a:effectLst/>
                <a:latin typeface="Consolas" panose="020B0609020204030204" pitchFamily="49" charset="0"/>
              </a:rPr>
              <a:t> </a:t>
            </a:r>
            <a:r>
              <a:rPr lang="en-US" b="0" dirty="0" err="1">
                <a:solidFill>
                  <a:srgbClr val="0070C1"/>
                </a:solidFill>
                <a:effectLst/>
                <a:latin typeface="Consolas" panose="020B0609020204030204" pitchFamily="49" charset="0"/>
              </a:rPr>
              <a:t>poppedValue</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stack</a:t>
            </a:r>
            <a:r>
              <a:rPr lang="en-US" b="0" dirty="0" err="1">
                <a:solidFill>
                  <a:srgbClr val="3B3B3B"/>
                </a:solidFill>
                <a:effectLst/>
                <a:latin typeface="Consolas" panose="020B0609020204030204" pitchFamily="49" charset="0"/>
              </a:rPr>
              <a:t>.</a:t>
            </a:r>
            <a:r>
              <a:rPr lang="en-US" b="0" dirty="0" err="1">
                <a:solidFill>
                  <a:srgbClr val="795E26"/>
                </a:solidFill>
                <a:effectLst/>
                <a:latin typeface="Consolas" panose="020B0609020204030204" pitchFamily="49" charset="0"/>
              </a:rPr>
              <a:t>pop</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poppedValue</a:t>
            </a:r>
            <a:r>
              <a:rPr lang="en-US" b="0" dirty="0">
                <a:solidFill>
                  <a:srgbClr val="3B3B3B"/>
                </a:solidFill>
                <a:effectLst/>
                <a:latin typeface="Consolas" panose="020B0609020204030204" pitchFamily="49" charset="0"/>
              </a:rPr>
              <a:t>).</a:t>
            </a:r>
            <a:r>
              <a:rPr lang="en-US" b="0" dirty="0" err="1">
                <a:solidFill>
                  <a:srgbClr val="795E26"/>
                </a:solidFill>
                <a:effectLst/>
                <a:latin typeface="Consolas" panose="020B0609020204030204" pitchFamily="49" charset="0"/>
              </a:rPr>
              <a:t>toBeNull</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    });”</a:t>
            </a: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DEMO Prompt 2 -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Zero-shot “Can you create an HTML calculator for me?“</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One-Shot “Can you create an HTML calculator for me? Use the following example:  &lt;!DOCTYPE html&gt;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&lt;html&gt;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  &lt;head&gt;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    &lt;title&gt;Calculator&lt;/title&gt;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    &lt;link rel="stylesheet" href="style.css"&gt;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  &lt;/head&gt;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  &lt;body&gt;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DEMO Prompt 3</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Zero-shot “Can you write me the code for a snake game?“</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One-Shot “Can you write me the code for a snake game?</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Example: Ensure that there is a leaderboard mechanic“</a:t>
            </a:r>
            <a:endParaRPr dirty="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5"/>
        <p:cNvGrpSpPr/>
        <p:nvPr/>
      </p:nvGrpSpPr>
      <p:grpSpPr>
        <a:xfrm>
          <a:off x="0" y="0"/>
          <a:ext cx="0" cy="0"/>
          <a:chOff x="0" y="0"/>
          <a:chExt cx="0" cy="0"/>
        </a:xfrm>
      </p:grpSpPr>
      <p:sp>
        <p:nvSpPr>
          <p:cNvPr id="2166" name="Google Shape;2166;g1e5edd52b41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7" name="Google Shape;2167;g1e5edd52b41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SPEAKER NOTES: </a:t>
            </a:r>
            <a:br>
              <a:rPr lang="en" dirty="0">
                <a:solidFill>
                  <a:schemeClr val="dk1"/>
                </a:solidFill>
              </a:rPr>
            </a:br>
            <a:br>
              <a:rPr lang="en" dirty="0">
                <a:solidFill>
                  <a:schemeClr val="dk1"/>
                </a:solidFill>
              </a:rPr>
            </a:br>
            <a:r>
              <a:rPr lang="en" dirty="0">
                <a:solidFill>
                  <a:schemeClr val="dk1"/>
                </a:solidFill>
              </a:rPr>
              <a:t>Role</a:t>
            </a:r>
            <a:r>
              <a:rPr lang="en" dirty="0"/>
              <a:t> Prompting - Here we discuss having Copilot take on a role when completing a task.</a:t>
            </a:r>
            <a:br>
              <a:rPr lang="en" dirty="0"/>
            </a:br>
            <a:endParaRPr dirty="0"/>
          </a:p>
          <a:p>
            <a:pPr marL="0" lvl="0" indent="0" algn="l" rtl="0">
              <a:spcBef>
                <a:spcPts val="0"/>
              </a:spcBef>
              <a:spcAft>
                <a:spcPts val="0"/>
              </a:spcAft>
              <a:buNone/>
            </a:pPr>
            <a:r>
              <a:rPr lang="en" dirty="0"/>
              <a:t>If you take a look at the example in the slide, here we have a prompt that states "I want you to act as a front end developer coach. I will provide some questions and the task that I have to complete and would like for you to walk me through the process before our sprint due date. This could involve offering advice on various topics, such as utilizing the react framework or handling API calls. My first request is to help setup my development environment."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This tends to improve the results because it focuses the AI model on only the information it would have in that current role. It takes on that persona and alters the way that the model would present information.</a:t>
            </a:r>
            <a:endParaRPr dirty="0"/>
          </a:p>
          <a:p>
            <a:pPr marL="0" lvl="0" indent="0" algn="l" rtl="0">
              <a:spcBef>
                <a:spcPts val="0"/>
              </a:spcBef>
              <a:spcAft>
                <a:spcPts val="0"/>
              </a:spcAft>
              <a:buNone/>
            </a:pPr>
            <a:br>
              <a:rPr lang="en" dirty="0"/>
            </a:br>
            <a:r>
              <a:rPr lang="en" dirty="0"/>
              <a:t>I am going to paste in the chat a resource that has all kinds of pretty neat Role Prompting prompts that you can bookmark and potentially utilize at a later point. </a:t>
            </a:r>
            <a:endParaRPr dirty="0"/>
          </a:p>
          <a:p>
            <a:pPr marL="0" lvl="0" indent="0" algn="l" rtl="0">
              <a:spcBef>
                <a:spcPts val="0"/>
              </a:spcBef>
              <a:spcAft>
                <a:spcPts val="0"/>
              </a:spcAft>
              <a:buNone/>
            </a:pPr>
            <a:r>
              <a:rPr lang="en" u="sng" dirty="0">
                <a:solidFill>
                  <a:schemeClr val="hlink"/>
                </a:solidFill>
                <a:hlinkClick r:id="rId3"/>
              </a:rPr>
              <a:t>https://github.com/f/awesome-chatgpt-prompts</a:t>
            </a:r>
            <a:br>
              <a:rPr lang="en" dirty="0"/>
            </a:br>
            <a:endParaRPr dirty="0"/>
          </a:p>
          <a:p>
            <a:pPr marL="0" lvl="0" indent="0" algn="l" rtl="0">
              <a:spcBef>
                <a:spcPts val="0"/>
              </a:spcBef>
              <a:spcAft>
                <a:spcPts val="0"/>
              </a:spcAft>
              <a:buNone/>
            </a:pPr>
            <a:r>
              <a:rPr lang="en" dirty="0"/>
              <a:t>Combining Role prompting with asking for context can yield even better results.</a:t>
            </a:r>
            <a:endParaRPr dirty="0"/>
          </a:p>
          <a:p>
            <a:pPr marL="0" lvl="0" indent="0" algn="l" rtl="0">
              <a:spcBef>
                <a:spcPts val="0"/>
              </a:spcBef>
              <a:spcAft>
                <a:spcPts val="0"/>
              </a:spcAft>
              <a:buNone/>
            </a:pPr>
            <a:r>
              <a:rPr lang="en" dirty="0"/>
              <a:t>For example: "If I have not given you enough information, please let me know what information is missing to make a better decision."</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 Demo on: </a:t>
            </a:r>
            <a:r>
              <a:rPr lang="en-US" dirty="0" err="1">
                <a:hlinkClick r:id="rId3"/>
              </a:rPr>
              <a:t>johndohoneyjr</a:t>
            </a:r>
            <a:r>
              <a:rPr lang="en-US" dirty="0">
                <a:hlinkClick r:id="rId3"/>
              </a:rPr>
              <a:t>/</a:t>
            </a:r>
            <a:r>
              <a:rPr lang="en-US" dirty="0" err="1">
                <a:hlinkClick r:id="rId3"/>
              </a:rPr>
              <a:t>karpenter</a:t>
            </a:r>
            <a:r>
              <a:rPr lang="en-US" dirty="0">
                <a:hlinkClick r:id="rId3"/>
              </a:rPr>
              <a:t>: AKS </a:t>
            </a:r>
            <a:r>
              <a:rPr lang="en-US" dirty="0" err="1">
                <a:hlinkClick r:id="rId3"/>
              </a:rPr>
              <a:t>Karpenter</a:t>
            </a:r>
            <a:r>
              <a:rPr lang="en-US" dirty="0">
                <a:hlinkClick r:id="rId3"/>
              </a:rPr>
              <a:t> Provider (github.com)</a:t>
            </a:r>
            <a:endParaRPr lang="en-US" dirty="0"/>
          </a:p>
        </p:txBody>
      </p:sp>
      <p:sp>
        <p:nvSpPr>
          <p:cNvPr id="4" name="Slide Number Placeholder 3"/>
          <p:cNvSpPr>
            <a:spLocks noGrp="1"/>
          </p:cNvSpPr>
          <p:nvPr>
            <p:ph type="sldNum" sz="quarter" idx="5"/>
          </p:nvPr>
        </p:nvSpPr>
        <p:spPr/>
        <p:txBody>
          <a:bodyPr/>
          <a:lstStyle/>
          <a:p>
            <a:fld id="{7394FAC8-96A6-7B40-A438-82537307F8A3}" type="slidenum">
              <a:rPr lang="en-US" smtClean="0"/>
              <a:t>33</a:t>
            </a:fld>
            <a:endParaRPr lang="en-US"/>
          </a:p>
        </p:txBody>
      </p:sp>
    </p:spTree>
    <p:extLst>
      <p:ext uri="{BB962C8B-B14F-4D97-AF65-F5344CB8AC3E}">
        <p14:creationId xmlns:p14="http://schemas.microsoft.com/office/powerpoint/2010/main" val="3511114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94FAC8-96A6-7B40-A438-82537307F8A3}" type="slidenum">
              <a:rPr lang="en-US" smtClean="0"/>
              <a:t>5</a:t>
            </a:fld>
            <a:endParaRPr lang="en-US"/>
          </a:p>
        </p:txBody>
      </p:sp>
    </p:spTree>
    <p:extLst>
      <p:ext uri="{BB962C8B-B14F-4D97-AF65-F5344CB8AC3E}">
        <p14:creationId xmlns:p14="http://schemas.microsoft.com/office/powerpoint/2010/main" val="2894978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the right expectations and mindset is essential for using M365 Copilot. It's a digital assistant that uses human language, but it doesn't think, feel, or learn. It's a powerful tool, but it needs context and clear instructions to help you. Copilot is a copilot, not an autopilot - it augments your productivity, but you remain in the driver's seat. It's an augmentation, not an automation - it is designed to help you, not to replace you. Always review and edit the outputs before using them for your purposes.
Original Content:
Mindset
Having the right expectations and mindset is important to your first interactions with M365 Copilot.  Copilot is a digital assistant that uses human language, but it </a:t>
            </a:r>
            <a:r>
              <a:rPr lang="en-US" dirty="0" err="1"/>
              <a:t>doesn</a:t>
            </a:r>
            <a:r>
              <a:rPr lang="en-US" dirty="0"/>
              <a:t> t think, feel, or learn.  Its context about your needs is limited to your current conversation.  M365 Copilot is a very powerful tool, but it can t read minds. Think of M365 Copilot as the world s smartest personal </a:t>
            </a:r>
            <a:r>
              <a:rPr lang="en-US" dirty="0" err="1"/>
              <a:t>assistantintern</a:t>
            </a:r>
            <a:r>
              <a:rPr lang="en-US" dirty="0"/>
              <a:t> [KS10] on their first day. Your </a:t>
            </a:r>
            <a:r>
              <a:rPr lang="en-US" dirty="0" err="1"/>
              <a:t>assistantIt</a:t>
            </a:r>
            <a:r>
              <a:rPr lang="en-US" dirty="0"/>
              <a:t> [KS11] </a:t>
            </a:r>
            <a:r>
              <a:rPr lang="en-US" dirty="0" err="1"/>
              <a:t>iis</a:t>
            </a:r>
            <a:r>
              <a:rPr lang="en-US" dirty="0"/>
              <a:t> very intelligent and capable but it </a:t>
            </a:r>
            <a:r>
              <a:rPr lang="en-US" dirty="0" err="1"/>
              <a:t>doesn</a:t>
            </a:r>
            <a:r>
              <a:rPr lang="en-US" dirty="0"/>
              <a:t> t know how you think, so the more context and clarity you give it, the better it can help </a:t>
            </a:r>
            <a:r>
              <a:rPr lang="en-US" dirty="0" err="1"/>
              <a:t>youwill</a:t>
            </a:r>
            <a:r>
              <a:rPr lang="en-US" dirty="0"/>
              <a:t> your need context and clear instructions in order to best help you[KS12] .. You[MY13] [ME14]  will need to state your goal[KS15] , turn the implicit into explicit, and organize work into multiple steps. It s also meant to be iterative, so you work alongside the AI Copilot works best when you give it the chance to build on itself, so don t hesitate to let it know when you were looking for something different or more.
This is a new skill and there is a learning curve. To harness its full potential, embrace the right mindset. Here s how to approach using M365 Copilot to  are essential our tried and tested tips to unleash M365 </a:t>
            </a:r>
            <a:r>
              <a:rPr lang="en-US" dirty="0" err="1"/>
              <a:t>Copilotit's</a:t>
            </a:r>
            <a:r>
              <a:rPr lang="en-US" dirty="0"/>
              <a:t> magic:
Know that it  s a copilot, not an autopilot.  Copilot augments your productivity, but you remain in the driver  s seat.  The LLMs and the data Copilot uses have limits.  Use Copilot as a source of </a:t>
            </a:r>
            <a:r>
              <a:rPr lang="en-US" dirty="0" err="1"/>
              <a:t>inspirati</a:t>
            </a:r>
            <a:endParaRPr lang="en-US" dirty="0"/>
          </a:p>
        </p:txBody>
      </p:sp>
      <p:sp>
        <p:nvSpPr>
          <p:cNvPr id="4" name="Slide Number Placeholder 3"/>
          <p:cNvSpPr>
            <a:spLocks noGrp="1"/>
          </p:cNvSpPr>
          <p:nvPr>
            <p:ph type="sldNum" sz="quarter" idx="5"/>
          </p:nvPr>
        </p:nvSpPr>
        <p:spPr/>
        <p:txBody>
          <a:bodyPr/>
          <a:lstStyle/>
          <a:p>
            <a:fld id="{C5521470-9FAA-4951-9B94-CBCD454B3E75}" type="slidenum">
              <a:rPr lang="en-US" smtClean="0"/>
              <a:t>6</a:t>
            </a:fld>
            <a:endParaRPr lang="en-US"/>
          </a:p>
        </p:txBody>
      </p:sp>
    </p:spTree>
    <p:extLst>
      <p:ext uri="{BB962C8B-B14F-4D97-AF65-F5344CB8AC3E}">
        <p14:creationId xmlns:p14="http://schemas.microsoft.com/office/powerpoint/2010/main" val="972842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Copilot is best used when you collaborate with it, provide feedback, and iterate on the results. You should also use your own creativity, logic, and judgment to improve the outputs. It's important to optimize the ingredients of your prompt to Copilot. The model is learning from your inputs, so be open to learning and experimenting with Copilot and try different things to see what works best. Use friendly language like you would with a colleague to get better results. Be polite and use polite professional language to help improve quality. If at first you don't succeed, try again. Embrace your learning curve, remain flexible, and try more than one approach.
Original Content:
Copilot is a co-creator, not a solo artist. It works best when you collaborate with it, provide feedback, and iterate on the results. You should also use your own creativity, logic, and judgment to improve the outputs. &lt;should we point to the WTI here on the skills needed for AI Aptitude?&gt;Use the best ingredients. You  ll unlock more value when you optimize the ingredients of your prompt to Copilot (see next section)
Copilot is a learn-it-all, not a know-it-all. The model is learning from your inputs. You should also be open to learning and experimenting with Copilot and try different things to see what works best.[KS17] [ME18]
Copilot is a partner. Use friendly language like you would with a colleague to get better results. Rude, abusive, or slang language can cause confusion in the large language model (LLM).[KS19] [ME20] [MY21] Be polite. Using polite professional language helps improve quality, not because Copilot has feelings, but because the LLMs  responses reflect the probability of how a human would respond.
If at first you don t succeed, try again.  Copilot is based on stable yet constantly evolving technology.  Embrace your learning curve, remain flexible, and try more than one approach.
</a:t>
            </a:r>
          </a:p>
        </p:txBody>
      </p:sp>
      <p:sp>
        <p:nvSpPr>
          <p:cNvPr id="4" name="Slide Number Placeholder 3"/>
          <p:cNvSpPr>
            <a:spLocks noGrp="1"/>
          </p:cNvSpPr>
          <p:nvPr>
            <p:ph type="sldNum" sz="quarter" idx="5"/>
          </p:nvPr>
        </p:nvSpPr>
        <p:spPr/>
        <p:txBody>
          <a:bodyPr/>
          <a:lstStyle/>
          <a:p>
            <a:fld id="{C5521470-9FAA-4951-9B94-CBCD454B3E75}" type="slidenum">
              <a:rPr lang="en-US" smtClean="0"/>
              <a:t>7</a:t>
            </a:fld>
            <a:endParaRPr lang="en-US"/>
          </a:p>
        </p:txBody>
      </p:sp>
    </p:spTree>
    <p:extLst>
      <p:ext uri="{BB962C8B-B14F-4D97-AF65-F5344CB8AC3E}">
        <p14:creationId xmlns:p14="http://schemas.microsoft.com/office/powerpoint/2010/main" val="3208994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9"/>
        <p:cNvGrpSpPr/>
        <p:nvPr/>
      </p:nvGrpSpPr>
      <p:grpSpPr>
        <a:xfrm>
          <a:off x="0" y="0"/>
          <a:ext cx="0" cy="0"/>
          <a:chOff x="0" y="0"/>
          <a:chExt cx="0" cy="0"/>
        </a:xfrm>
      </p:grpSpPr>
      <p:sp>
        <p:nvSpPr>
          <p:cNvPr id="1940" name="Google Shape;1940;g23d5feec223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1" name="Google Shape;1941;g23d5feec223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SPEAKER NOTES:</a:t>
            </a:r>
            <a:br>
              <a:rPr lang="en" dirty="0"/>
            </a:br>
            <a:br>
              <a:rPr lang="en" dirty="0"/>
            </a:br>
            <a:r>
              <a:rPr lang="en" dirty="0"/>
              <a:t>Lets R</a:t>
            </a:r>
            <a:r>
              <a:rPr lang="en-US" dirty="0"/>
              <a:t>e</a:t>
            </a:r>
            <a:r>
              <a:rPr lang="en" dirty="0"/>
              <a:t>view, Ever wonder what a 'prompt' is or how to craft a really good one? Well, we're about to find out! We'll uncover the magic behind prompt engineering, why it's a game-changer, and sprinkle in some cool techniques. By the end, you'll know all the building blocks to become a prompt pro!</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p:cNvGrpSpPr/>
        <p:nvPr/>
      </p:nvGrpSpPr>
      <p:grpSpPr>
        <a:xfrm>
          <a:off x="0" y="0"/>
          <a:ext cx="0" cy="0"/>
          <a:chOff x="0" y="0"/>
          <a:chExt cx="0" cy="0"/>
        </a:xfrm>
      </p:grpSpPr>
      <p:sp>
        <p:nvSpPr>
          <p:cNvPr id="1947" name="Google Shape;1947;g23d5feec223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8" name="Google Shape;1948;g23d5feec223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en" sz="1200" dirty="0">
                <a:solidFill>
                  <a:schemeClr val="dk1"/>
                </a:solidFill>
              </a:rPr>
            </a:br>
            <a:r>
              <a:rPr lang="en" sz="1200" dirty="0">
                <a:solidFill>
                  <a:schemeClr val="dk1"/>
                </a:solidFill>
              </a:rPr>
              <a:t>Prompting in GitHub Copilot refers to the way users communicate their coding intentions or requirements to the AI. Effective prompting ensures that Copilot understands the context and offers accurate code suggestions. It's akin to asking a seasoned developer for help – the clearer and more specific your question, the more targeted and useful their response. Techniques like role prompting, where Copilot is given a specific 'role' to play (e.g., a front-end developer), can further refine the generated outputs. By mastering the art of prompting, developers can harness the full potential of Copilot, making their coding process smoother and more efficient.</a:t>
            </a:r>
            <a:endParaRPr sz="1200" dirty="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4"/>
        <p:cNvGrpSpPr/>
        <p:nvPr/>
      </p:nvGrpSpPr>
      <p:grpSpPr>
        <a:xfrm>
          <a:off x="0" y="0"/>
          <a:ext cx="0" cy="0"/>
          <a:chOff x="0" y="0"/>
          <a:chExt cx="0" cy="0"/>
        </a:xfrm>
      </p:grpSpPr>
      <p:sp>
        <p:nvSpPr>
          <p:cNvPr id="1955" name="Google Shape;1955;g1e5edd52b41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6" name="Google Shape;1956;g1e5edd52b41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en" sz="1200" dirty="0">
                <a:solidFill>
                  <a:schemeClr val="dk1"/>
                </a:solidFill>
              </a:rPr>
            </a:br>
            <a:br>
              <a:rPr lang="en" sz="1200" dirty="0">
                <a:solidFill>
                  <a:schemeClr val="dk1"/>
                </a:solidFill>
              </a:rPr>
            </a:br>
            <a:r>
              <a:rPr lang="en" sz="1200" dirty="0">
                <a:solidFill>
                  <a:schemeClr val="dk1"/>
                </a:solidFill>
              </a:rPr>
              <a:t>Prompt Engineering is the strategic crafting of user inputs to guide the AI towards producing desired code outputs. Just as a well-framed question can lead to a more precise answer, careful prompt engineering ensures that Copilot provides more relevant and accurate code suggestions. This involves techniques like role prompting, contextual detailing, and iterative refinement, which collectively enhance the interaction between the developer and Copilot. A nuanced understanding of prompt engineering allows developers to optimize their use of Copilot, ensuring they get the most out of this advanced coding assistant.</a:t>
            </a:r>
            <a:br>
              <a:rPr lang="en" sz="1200" dirty="0">
                <a:solidFill>
                  <a:schemeClr val="dk1"/>
                </a:solidFill>
              </a:rPr>
            </a:br>
            <a:br>
              <a:rPr lang="en" sz="1200" dirty="0">
                <a:solidFill>
                  <a:schemeClr val="dk1"/>
                </a:solidFill>
              </a:rPr>
            </a:br>
            <a:r>
              <a:rPr lang="en" sz="1200" dirty="0"/>
              <a:t>It is basically tips and tricks to help make your prompts more reliable. Most of the time when you have traditional prompts or one off prompts that you use and throw away, you don’t really need prompt engineering. But once you introduce this into production, you want this to be much more reliable. You want to be able to predict how that response will be formatted and look. </a:t>
            </a:r>
            <a:endParaRPr sz="12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2"/>
        <p:cNvGrpSpPr/>
        <p:nvPr/>
      </p:nvGrpSpPr>
      <p:grpSpPr>
        <a:xfrm>
          <a:off x="0" y="0"/>
          <a:ext cx="0" cy="0"/>
          <a:chOff x="0" y="0"/>
          <a:chExt cx="0" cy="0"/>
        </a:xfrm>
      </p:grpSpPr>
      <p:sp>
        <p:nvSpPr>
          <p:cNvPr id="1963" name="Google Shape;1963;g1e5edd52b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4" name="Google Shape;1964;g1e5edd52b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rPr>
              <a:t>SPEAKER NOTES: </a:t>
            </a:r>
            <a:br>
              <a:rPr lang="en" sz="1200" dirty="0">
                <a:solidFill>
                  <a:schemeClr val="dk1"/>
                </a:solidFill>
              </a:rPr>
            </a:br>
            <a:br>
              <a:rPr lang="en" sz="1200" dirty="0">
                <a:solidFill>
                  <a:schemeClr val="dk1"/>
                </a:solidFill>
              </a:rPr>
            </a:br>
            <a:r>
              <a:rPr lang="en" sz="1200" dirty="0">
                <a:solidFill>
                  <a:schemeClr val="dk1"/>
                </a:solidFill>
              </a:rPr>
              <a:t>Prompt engineering is crucial in relation to Copilot because it determines the quality, accuracy, and relevance of the code suggestions the tool provides. GitHub Copilot, powered by AI, relies heavily on the input it receives to produce desired outputs. By skillfully crafting prompts, developers can guide Copilot to better understand the context and nuances of their coding requirements. This refined interaction reduces the likelihood of misunderstandings, minimizes the need for repeated iterations, and maximizes the utility of Copilot, ensuring developers get the most out of this advanced coding assistant.</a:t>
            </a:r>
            <a:endParaRPr sz="1200" dirty="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Google Shape;1971;g1e5edd52b4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2" name="Google Shape;1972;g1e5edd52b4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rPr>
              <a:t>SPEAKER NOTES: </a:t>
            </a:r>
            <a:br>
              <a:rPr lang="en" sz="1200" dirty="0">
                <a:solidFill>
                  <a:schemeClr val="dk1"/>
                </a:solidFill>
              </a:rPr>
            </a:br>
            <a:br>
              <a:rPr lang="en" sz="1200" dirty="0">
                <a:solidFill>
                  <a:schemeClr val="dk1"/>
                </a:solidFill>
              </a:rPr>
            </a:br>
            <a:r>
              <a:rPr lang="en" sz="1200" dirty="0"/>
              <a:t>In the realm of GitHub Copilot, Zero-shot, One-shot, and Few-shot prompting refer to guiding the AI with varying levels of examples. </a:t>
            </a:r>
            <a:br>
              <a:rPr lang="en" sz="1200" dirty="0"/>
            </a:br>
            <a:br>
              <a:rPr lang="en" sz="1200" dirty="0"/>
            </a:br>
            <a:r>
              <a:rPr lang="en" sz="1200" b="1" dirty="0"/>
              <a:t>Zero-shot prompting</a:t>
            </a:r>
            <a:r>
              <a:rPr lang="en" sz="1200" dirty="0"/>
              <a:t> doesn't provide any prior examples, expecting Copilot to understand and generate relevant code purely from the given task description. </a:t>
            </a:r>
            <a:br>
              <a:rPr lang="en" sz="1200" dirty="0"/>
            </a:br>
            <a:br>
              <a:rPr lang="en" sz="1200" dirty="0"/>
            </a:br>
            <a:r>
              <a:rPr lang="en" sz="1200" b="1" dirty="0"/>
              <a:t>One-shot </a:t>
            </a:r>
            <a:r>
              <a:rPr lang="en" sz="1200" b="1" dirty="0">
                <a:solidFill>
                  <a:schemeClr val="dk1"/>
                </a:solidFill>
              </a:rPr>
              <a:t>prompting </a:t>
            </a:r>
            <a:r>
              <a:rPr lang="en" sz="1200" dirty="0"/>
              <a:t>provides a single example to set the context, assisting Copilot in generating a similar outcome. </a:t>
            </a:r>
            <a:br>
              <a:rPr lang="en" sz="1200" dirty="0"/>
            </a:br>
            <a:br>
              <a:rPr lang="en" sz="1200" dirty="0"/>
            </a:br>
            <a:r>
              <a:rPr lang="en" sz="1200" b="1" dirty="0"/>
              <a:t>Few-shot prompting</a:t>
            </a:r>
            <a:r>
              <a:rPr lang="en" sz="1200" dirty="0"/>
              <a:t> involves offering multiple examples to establish a clearer pattern for the desired code output. </a:t>
            </a:r>
            <a:br>
              <a:rPr lang="en" sz="1200" dirty="0"/>
            </a:br>
            <a:br>
              <a:rPr lang="en" sz="1200" dirty="0"/>
            </a:br>
            <a:r>
              <a:rPr lang="en" sz="1200" dirty="0"/>
              <a:t>By understanding these techniques, developers can better instruct Copilot, ensuring more accurate and context-aware code suggestions.</a:t>
            </a:r>
            <a:endParaRPr sz="12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C7A07-96C3-42AF-943D-953C86C3DAAD}"/>
              </a:ext>
            </a:extLst>
          </p:cNvPr>
          <p:cNvSpPr>
            <a:spLocks noGrp="1"/>
          </p:cNvSpPr>
          <p:nvPr>
            <p:ph type="ctrTitle"/>
          </p:nvPr>
        </p:nvSpPr>
        <p:spPr>
          <a:xfrm>
            <a:off x="1490472" y="1463557"/>
            <a:ext cx="9144000" cy="2387600"/>
          </a:xfrm>
        </p:spPr>
        <p:txBody>
          <a:bodyPr anchor="b">
            <a:normAutofit/>
          </a:bodyPr>
          <a:lstStyle>
            <a:lvl1pPr algn="ctr">
              <a:lnSpc>
                <a:spcPct val="90000"/>
              </a:lnSpc>
              <a:defRPr sz="5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CEE38DF-F503-4E79-B1B0-16489708A1B5}"/>
              </a:ext>
            </a:extLst>
          </p:cNvPr>
          <p:cNvSpPr>
            <a:spLocks noGrp="1"/>
          </p:cNvSpPr>
          <p:nvPr>
            <p:ph type="subTitle" idx="1"/>
          </p:nvPr>
        </p:nvSpPr>
        <p:spPr>
          <a:xfrm>
            <a:off x="1490472" y="3943232"/>
            <a:ext cx="9144000" cy="1655762"/>
          </a:xfrm>
        </p:spPr>
        <p:txBody>
          <a:bodyPr>
            <a:normAutofit/>
          </a:bodyPr>
          <a:lstStyle>
            <a:lvl1pPr marL="0" indent="0" algn="ctr">
              <a:lnSpc>
                <a:spcPct val="110000"/>
              </a:lnSpc>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4" name="Date Placeholder 13">
            <a:extLst>
              <a:ext uri="{FF2B5EF4-FFF2-40B4-BE49-F238E27FC236}">
                <a16:creationId xmlns:a16="http://schemas.microsoft.com/office/drawing/2014/main" id="{46538D75-00C2-DE73-4C65-FE94AC658370}"/>
              </a:ext>
            </a:extLst>
          </p:cNvPr>
          <p:cNvSpPr>
            <a:spLocks noGrp="1"/>
          </p:cNvSpPr>
          <p:nvPr>
            <p:ph type="dt" sz="half" idx="10"/>
          </p:nvPr>
        </p:nvSpPr>
        <p:spPr/>
        <p:txBody>
          <a:bodyPr/>
          <a:lstStyle/>
          <a:p>
            <a:fld id="{17F50B8E-A176-49F2-A3C1-FEDA0200170B}" type="datetime2">
              <a:rPr lang="en-US" smtClean="0"/>
              <a:t>Monday, April 29, 2024</a:t>
            </a:fld>
            <a:endParaRPr lang="en-US" dirty="0"/>
          </a:p>
        </p:txBody>
      </p:sp>
      <p:sp>
        <p:nvSpPr>
          <p:cNvPr id="16" name="Footer Placeholder 15">
            <a:extLst>
              <a:ext uri="{FF2B5EF4-FFF2-40B4-BE49-F238E27FC236}">
                <a16:creationId xmlns:a16="http://schemas.microsoft.com/office/drawing/2014/main" id="{6B601B81-68C1-B63A-105C-EC637DF56CB7}"/>
              </a:ext>
            </a:extLst>
          </p:cNvPr>
          <p:cNvSpPr>
            <a:spLocks noGrp="1"/>
          </p:cNvSpPr>
          <p:nvPr>
            <p:ph type="ftr" sz="quarter" idx="11"/>
          </p:nvPr>
        </p:nvSpPr>
        <p:spPr/>
        <p:txBody>
          <a:bodyPr/>
          <a:lstStyle/>
          <a:p>
            <a:r>
              <a:rPr lang="en-US"/>
              <a:t>Sample Footer Text</a:t>
            </a:r>
          </a:p>
        </p:txBody>
      </p:sp>
      <p:sp>
        <p:nvSpPr>
          <p:cNvPr id="17" name="Slide Number Placeholder 16">
            <a:extLst>
              <a:ext uri="{FF2B5EF4-FFF2-40B4-BE49-F238E27FC236}">
                <a16:creationId xmlns:a16="http://schemas.microsoft.com/office/drawing/2014/main" id="{E9F3E495-0415-392A-9A07-34555BBC7F4C}"/>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443033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D930A-6467-4C46-BA13-A0F5EC12FF67}"/>
              </a:ext>
            </a:extLst>
          </p:cNvPr>
          <p:cNvSpPr>
            <a:spLocks noGrp="1"/>
          </p:cNvSpPr>
          <p:nvPr>
            <p:ph type="title"/>
          </p:nvPr>
        </p:nvSpPr>
        <p:spPr/>
        <p:txBody>
          <a:bodyPr>
            <a:normAutofit/>
          </a:bodyPr>
          <a:lstStyle>
            <a:lvl1pPr>
              <a:defRPr sz="5200"/>
            </a:lvl1p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841977A-7872-4BE8-8C5C-D2099BEDBB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B2268C47-2910-B99C-EC67-F6649ADC29A4}"/>
              </a:ext>
            </a:extLst>
          </p:cNvPr>
          <p:cNvSpPr>
            <a:spLocks noGrp="1"/>
          </p:cNvSpPr>
          <p:nvPr>
            <p:ph type="dt" sz="half" idx="10"/>
          </p:nvPr>
        </p:nvSpPr>
        <p:spPr/>
        <p:txBody>
          <a:bodyPr/>
          <a:lstStyle/>
          <a:p>
            <a:fld id="{0512A49D-4A7C-4944-9802-8EE0B5A6CEDD}" type="datetime2">
              <a:rPr lang="en-US" smtClean="0"/>
              <a:t>Monday, April 29, 2024</a:t>
            </a:fld>
            <a:endParaRPr lang="en-US"/>
          </a:p>
        </p:txBody>
      </p:sp>
      <p:sp>
        <p:nvSpPr>
          <p:cNvPr id="8" name="Footer Placeholder 7">
            <a:extLst>
              <a:ext uri="{FF2B5EF4-FFF2-40B4-BE49-F238E27FC236}">
                <a16:creationId xmlns:a16="http://schemas.microsoft.com/office/drawing/2014/main" id="{D8019515-4A04-FBE0-E89C-86ECBB7E98A8}"/>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C3D9C272-2490-C827-9BE5-9CEE41850423}"/>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825701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76A9FC-D582-4FC8-B641-9F77B4DD15B7}"/>
              </a:ext>
            </a:extLst>
          </p:cNvPr>
          <p:cNvSpPr>
            <a:spLocks noGrp="1"/>
          </p:cNvSpPr>
          <p:nvPr>
            <p:ph type="title" orient="vert"/>
          </p:nvPr>
        </p:nvSpPr>
        <p:spPr>
          <a:xfrm>
            <a:off x="832613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23A1683-12F6-4BA6-AD1A-F98C60951452}"/>
              </a:ext>
            </a:extLst>
          </p:cNvPr>
          <p:cNvSpPr>
            <a:spLocks noGrp="1"/>
          </p:cNvSpPr>
          <p:nvPr>
            <p:ph type="body" orient="vert" idx="1"/>
          </p:nvPr>
        </p:nvSpPr>
        <p:spPr>
          <a:xfrm>
            <a:off x="43943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DBFF68BE-C313-C839-B719-0339AC3444DF}"/>
              </a:ext>
            </a:extLst>
          </p:cNvPr>
          <p:cNvSpPr>
            <a:spLocks noGrp="1"/>
          </p:cNvSpPr>
          <p:nvPr>
            <p:ph type="dt" sz="half" idx="10"/>
          </p:nvPr>
        </p:nvSpPr>
        <p:spPr/>
        <p:txBody>
          <a:bodyPr/>
          <a:lstStyle/>
          <a:p>
            <a:fld id="{5D689DDD-3B11-4150-8B39-3662C10D8BF9}" type="datetime2">
              <a:rPr lang="en-US" smtClean="0"/>
              <a:t>Monday, April 29, 2024</a:t>
            </a:fld>
            <a:endParaRPr lang="en-US"/>
          </a:p>
        </p:txBody>
      </p:sp>
      <p:sp>
        <p:nvSpPr>
          <p:cNvPr id="8" name="Footer Placeholder 7">
            <a:extLst>
              <a:ext uri="{FF2B5EF4-FFF2-40B4-BE49-F238E27FC236}">
                <a16:creationId xmlns:a16="http://schemas.microsoft.com/office/drawing/2014/main" id="{A14F4E5F-FFF4-F934-3DD9-134F8D24262D}"/>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6CFE0F82-88EB-FAE2-FC02-99D5EE30110A}"/>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40492381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4. Three points 3">
  <p:cSld name="34. Three points 3">
    <p:spTree>
      <p:nvGrpSpPr>
        <p:cNvPr id="1" name="Shape 441"/>
        <p:cNvGrpSpPr/>
        <p:nvPr/>
      </p:nvGrpSpPr>
      <p:grpSpPr>
        <a:xfrm>
          <a:off x="0" y="0"/>
          <a:ext cx="0" cy="0"/>
          <a:chOff x="0" y="0"/>
          <a:chExt cx="0" cy="0"/>
        </a:xfrm>
      </p:grpSpPr>
      <p:sp>
        <p:nvSpPr>
          <p:cNvPr id="442" name="Google Shape;442;p50"/>
          <p:cNvSpPr txBox="1">
            <a:spLocks noGrp="1"/>
          </p:cNvSpPr>
          <p:nvPr>
            <p:ph type="subTitle" idx="1"/>
          </p:nvPr>
        </p:nvSpPr>
        <p:spPr>
          <a:xfrm>
            <a:off x="772160" y="1856175"/>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2133">
                <a:solidFill>
                  <a:schemeClr val="dk1"/>
                </a:solidFil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443" name="Google Shape;443;p50"/>
          <p:cNvSpPr txBox="1">
            <a:spLocks noGrp="1"/>
          </p:cNvSpPr>
          <p:nvPr>
            <p:ph type="subTitle" idx="2"/>
          </p:nvPr>
        </p:nvSpPr>
        <p:spPr>
          <a:xfrm>
            <a:off x="772160" y="2270703"/>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444" name="Google Shape;444;p50"/>
          <p:cNvSpPr txBox="1">
            <a:spLocks noGrp="1"/>
          </p:cNvSpPr>
          <p:nvPr>
            <p:ph type="subTitle" idx="3"/>
          </p:nvPr>
        </p:nvSpPr>
        <p:spPr>
          <a:xfrm>
            <a:off x="772160" y="3132271"/>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2133">
                <a:solidFill>
                  <a:schemeClr val="dk1"/>
                </a:solidFil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445" name="Google Shape;445;p50"/>
          <p:cNvSpPr txBox="1">
            <a:spLocks noGrp="1"/>
          </p:cNvSpPr>
          <p:nvPr>
            <p:ph type="subTitle" idx="4"/>
          </p:nvPr>
        </p:nvSpPr>
        <p:spPr>
          <a:xfrm>
            <a:off x="772160" y="3546799"/>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446" name="Google Shape;446;p50"/>
          <p:cNvSpPr txBox="1">
            <a:spLocks noGrp="1"/>
          </p:cNvSpPr>
          <p:nvPr>
            <p:ph type="subTitle" idx="5"/>
          </p:nvPr>
        </p:nvSpPr>
        <p:spPr>
          <a:xfrm>
            <a:off x="772160" y="4377375"/>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2133">
                <a:solidFill>
                  <a:schemeClr val="dk1"/>
                </a:solidFil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447" name="Google Shape;447;p50"/>
          <p:cNvSpPr txBox="1">
            <a:spLocks noGrp="1"/>
          </p:cNvSpPr>
          <p:nvPr>
            <p:ph type="subTitle" idx="6"/>
          </p:nvPr>
        </p:nvSpPr>
        <p:spPr>
          <a:xfrm>
            <a:off x="772160" y="4791903"/>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448" name="Google Shape;448;p50"/>
          <p:cNvSpPr txBox="1">
            <a:spLocks noGrp="1"/>
          </p:cNvSpPr>
          <p:nvPr>
            <p:ph type="sldNum" idx="12"/>
          </p:nvPr>
        </p:nvSpPr>
        <p:spPr>
          <a:xfrm>
            <a:off x="11409045" y="6333135"/>
            <a:ext cx="731600" cy="524800"/>
          </a:xfrm>
          <a:prstGeom prst="rect">
            <a:avLst/>
          </a:prstGeom>
          <a:noFill/>
          <a:ln>
            <a:noFill/>
          </a:ln>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algn="l"/>
            <a:fld id="{00000000-1234-1234-1234-123412341234}" type="slidenum">
              <a:rPr lang="en" smtClean="0"/>
              <a:pPr algn="l"/>
              <a:t>‹#›</a:t>
            </a:fld>
            <a:endParaRPr lang="en"/>
          </a:p>
        </p:txBody>
      </p:sp>
      <p:sp>
        <p:nvSpPr>
          <p:cNvPr id="449" name="Google Shape;449;p50"/>
          <p:cNvSpPr/>
          <p:nvPr/>
        </p:nvSpPr>
        <p:spPr>
          <a:xfrm flipH="1">
            <a:off x="670567" y="1984800"/>
            <a:ext cx="12000" cy="634400"/>
          </a:xfrm>
          <a:prstGeom prst="rect">
            <a:avLst/>
          </a:prstGeom>
          <a:no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0" name="Google Shape;450;p50"/>
          <p:cNvSpPr/>
          <p:nvPr/>
        </p:nvSpPr>
        <p:spPr>
          <a:xfrm flipH="1">
            <a:off x="670567" y="3275967"/>
            <a:ext cx="12000" cy="634400"/>
          </a:xfrm>
          <a:prstGeom prst="rect">
            <a:avLst/>
          </a:prstGeom>
          <a:no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1" name="Google Shape;451;p50"/>
          <p:cNvSpPr/>
          <p:nvPr/>
        </p:nvSpPr>
        <p:spPr>
          <a:xfrm flipH="1">
            <a:off x="670567" y="4519733"/>
            <a:ext cx="12000" cy="634400"/>
          </a:xfrm>
          <a:prstGeom prst="rect">
            <a:avLst/>
          </a:prstGeom>
          <a:no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6976049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9. Agenda/sections">
  <p:cSld name="19. Agenda/sections">
    <p:spTree>
      <p:nvGrpSpPr>
        <p:cNvPr id="1" name="Shape 314"/>
        <p:cNvGrpSpPr/>
        <p:nvPr/>
      </p:nvGrpSpPr>
      <p:grpSpPr>
        <a:xfrm>
          <a:off x="0" y="0"/>
          <a:ext cx="0" cy="0"/>
          <a:chOff x="0" y="0"/>
          <a:chExt cx="0" cy="0"/>
        </a:xfrm>
      </p:grpSpPr>
      <p:sp>
        <p:nvSpPr>
          <p:cNvPr id="315" name="Google Shape;315;p33"/>
          <p:cNvSpPr/>
          <p:nvPr/>
        </p:nvSpPr>
        <p:spPr>
          <a:xfrm>
            <a:off x="8566907" y="2224404"/>
            <a:ext cx="1818000" cy="1818000"/>
          </a:xfrm>
          <a:prstGeom prst="ellipse">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316" name="Google Shape;316;p33"/>
          <p:cNvSpPr/>
          <p:nvPr/>
        </p:nvSpPr>
        <p:spPr>
          <a:xfrm>
            <a:off x="5209901" y="2224404"/>
            <a:ext cx="1818000" cy="181800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317" name="Google Shape;317;p33"/>
          <p:cNvSpPr/>
          <p:nvPr/>
        </p:nvSpPr>
        <p:spPr>
          <a:xfrm>
            <a:off x="1926421" y="2224404"/>
            <a:ext cx="1818800" cy="1818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318" name="Google Shape;318;p33"/>
          <p:cNvSpPr txBox="1">
            <a:spLocks noGrp="1"/>
          </p:cNvSpPr>
          <p:nvPr>
            <p:ph type="subTitle" idx="1"/>
          </p:nvPr>
        </p:nvSpPr>
        <p:spPr>
          <a:xfrm>
            <a:off x="1531228" y="4283581"/>
            <a:ext cx="2609200" cy="3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2133">
                <a:solidFill>
                  <a:schemeClr val="dk1"/>
                </a:solidFil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319" name="Google Shape;319;p33"/>
          <p:cNvSpPr txBox="1">
            <a:spLocks noGrp="1"/>
          </p:cNvSpPr>
          <p:nvPr>
            <p:ph type="subTitle" idx="2"/>
          </p:nvPr>
        </p:nvSpPr>
        <p:spPr>
          <a:xfrm>
            <a:off x="1531228" y="4698109"/>
            <a:ext cx="2609200" cy="67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320" name="Google Shape;320;p33"/>
          <p:cNvSpPr txBox="1">
            <a:spLocks noGrp="1"/>
          </p:cNvSpPr>
          <p:nvPr>
            <p:ph type="subTitle" idx="3"/>
          </p:nvPr>
        </p:nvSpPr>
        <p:spPr>
          <a:xfrm>
            <a:off x="4814328" y="4283581"/>
            <a:ext cx="2609200" cy="3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2133">
                <a:solidFill>
                  <a:schemeClr val="dk1"/>
                </a:solidFil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321" name="Google Shape;321;p33"/>
          <p:cNvSpPr txBox="1">
            <a:spLocks noGrp="1"/>
          </p:cNvSpPr>
          <p:nvPr>
            <p:ph type="subTitle" idx="4"/>
          </p:nvPr>
        </p:nvSpPr>
        <p:spPr>
          <a:xfrm>
            <a:off x="4814328" y="4698109"/>
            <a:ext cx="2609200" cy="67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322" name="Google Shape;322;p33"/>
          <p:cNvSpPr txBox="1">
            <a:spLocks noGrp="1"/>
          </p:cNvSpPr>
          <p:nvPr>
            <p:ph type="subTitle" idx="5"/>
          </p:nvPr>
        </p:nvSpPr>
        <p:spPr>
          <a:xfrm>
            <a:off x="8171328" y="4283581"/>
            <a:ext cx="2609200" cy="3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2133">
                <a:solidFill>
                  <a:schemeClr val="dk1"/>
                </a:solidFil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323" name="Google Shape;323;p33"/>
          <p:cNvSpPr txBox="1">
            <a:spLocks noGrp="1"/>
          </p:cNvSpPr>
          <p:nvPr>
            <p:ph type="subTitle" idx="6"/>
          </p:nvPr>
        </p:nvSpPr>
        <p:spPr>
          <a:xfrm>
            <a:off x="8171328" y="4698109"/>
            <a:ext cx="2609200" cy="67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324" name="Google Shape;324;p33"/>
          <p:cNvSpPr txBox="1">
            <a:spLocks noGrp="1"/>
          </p:cNvSpPr>
          <p:nvPr>
            <p:ph type="title"/>
          </p:nvPr>
        </p:nvSpPr>
        <p:spPr>
          <a:xfrm>
            <a:off x="586267" y="0"/>
            <a:ext cx="11139200" cy="22244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325" name="Google Shape;325;p33"/>
          <p:cNvSpPr txBox="1">
            <a:spLocks noGrp="1"/>
          </p:cNvSpPr>
          <p:nvPr>
            <p:ph type="sldNum" idx="12"/>
          </p:nvPr>
        </p:nvSpPr>
        <p:spPr>
          <a:xfrm>
            <a:off x="11409045" y="6333135"/>
            <a:ext cx="731600" cy="524800"/>
          </a:xfrm>
          <a:prstGeom prst="rect">
            <a:avLst/>
          </a:prstGeom>
          <a:noFill/>
          <a:ln>
            <a:noFill/>
          </a:ln>
        </p:spPr>
        <p:txBody>
          <a:bodyPr spcFirstLastPara="1" wrap="square" lIns="91425" tIns="91425" rIns="91425" bIns="91425" anchor="t" anchorCtr="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algn="l"/>
            <a:fld id="{00000000-1234-1234-1234-123412341234}" type="slidenum">
              <a:rPr lang="en" smtClean="0"/>
              <a:pPr algn="l"/>
              <a:t>‹#›</a:t>
            </a:fld>
            <a:endParaRPr lang="en"/>
          </a:p>
        </p:txBody>
      </p:sp>
    </p:spTree>
    <p:extLst>
      <p:ext uri="{BB962C8B-B14F-4D97-AF65-F5344CB8AC3E}">
        <p14:creationId xmlns:p14="http://schemas.microsoft.com/office/powerpoint/2010/main" val="35813184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9. One photo, one statement with title">
  <p:cSld name="49. One photo, one statement with title">
    <p:spTree>
      <p:nvGrpSpPr>
        <p:cNvPr id="1" name="Shape 795"/>
        <p:cNvGrpSpPr/>
        <p:nvPr/>
      </p:nvGrpSpPr>
      <p:grpSpPr>
        <a:xfrm>
          <a:off x="0" y="0"/>
          <a:ext cx="0" cy="0"/>
          <a:chOff x="0" y="0"/>
          <a:chExt cx="0" cy="0"/>
        </a:xfrm>
      </p:grpSpPr>
      <p:sp>
        <p:nvSpPr>
          <p:cNvPr id="796" name="Google Shape;796;p73"/>
          <p:cNvSpPr txBox="1">
            <a:spLocks noGrp="1"/>
          </p:cNvSpPr>
          <p:nvPr>
            <p:ph type="subTitle" idx="1"/>
          </p:nvPr>
        </p:nvSpPr>
        <p:spPr>
          <a:xfrm>
            <a:off x="7124200" y="3352800"/>
            <a:ext cx="4597200" cy="70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2133">
                <a:solidFill>
                  <a:schemeClr val="dk1"/>
                </a:solidFil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pic>
        <p:nvPicPr>
          <p:cNvPr id="797" name="Google Shape;797;p73"/>
          <p:cNvPicPr preferRelativeResize="0"/>
          <p:nvPr/>
        </p:nvPicPr>
        <p:blipFill rotWithShape="1">
          <a:blip r:embed="rId2">
            <a:alphaModFix/>
          </a:blip>
          <a:srcRect/>
          <a:stretch/>
        </p:blipFill>
        <p:spPr>
          <a:xfrm>
            <a:off x="2523951" y="-1318540"/>
            <a:ext cx="6858000" cy="6858000"/>
          </a:xfrm>
          <a:prstGeom prst="rect">
            <a:avLst/>
          </a:prstGeom>
          <a:noFill/>
          <a:ln>
            <a:noFill/>
          </a:ln>
        </p:spPr>
      </p:pic>
      <p:sp>
        <p:nvSpPr>
          <p:cNvPr id="798" name="Google Shape;798;p73"/>
          <p:cNvSpPr>
            <a:spLocks noGrp="1"/>
          </p:cNvSpPr>
          <p:nvPr>
            <p:ph type="pic" idx="2"/>
          </p:nvPr>
        </p:nvSpPr>
        <p:spPr>
          <a:xfrm>
            <a:off x="684860" y="914400"/>
            <a:ext cx="5943600" cy="5029200"/>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799" name="Google Shape;799;p73"/>
          <p:cNvSpPr txBox="1">
            <a:spLocks noGrp="1"/>
          </p:cNvSpPr>
          <p:nvPr>
            <p:ph type="title"/>
          </p:nvPr>
        </p:nvSpPr>
        <p:spPr>
          <a:xfrm>
            <a:off x="7124201" y="2117433"/>
            <a:ext cx="4597200" cy="11620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9pPr>
          </a:lstStyle>
          <a:p>
            <a:endParaRPr/>
          </a:p>
        </p:txBody>
      </p:sp>
      <p:sp>
        <p:nvSpPr>
          <p:cNvPr id="800" name="Google Shape;800;p73"/>
          <p:cNvSpPr txBox="1">
            <a:spLocks noGrp="1"/>
          </p:cNvSpPr>
          <p:nvPr>
            <p:ph type="subTitle" idx="3"/>
          </p:nvPr>
        </p:nvSpPr>
        <p:spPr>
          <a:xfrm>
            <a:off x="7124200" y="3771900"/>
            <a:ext cx="4597200" cy="70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801" name="Google Shape;801;p73"/>
          <p:cNvSpPr txBox="1">
            <a:spLocks noGrp="1"/>
          </p:cNvSpPr>
          <p:nvPr>
            <p:ph type="sldNum" idx="12"/>
          </p:nvPr>
        </p:nvSpPr>
        <p:spPr>
          <a:xfrm>
            <a:off x="11409045" y="6333135"/>
            <a:ext cx="731600" cy="524800"/>
          </a:xfrm>
          <a:prstGeom prst="rect">
            <a:avLst/>
          </a:prstGeom>
          <a:noFill/>
          <a:ln>
            <a:noFill/>
          </a:ln>
        </p:spPr>
        <p:txBody>
          <a:bodyPr spcFirstLastPara="1" wrap="square" lIns="91425" tIns="91425" rIns="91425" bIns="91425" anchor="t"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algn="l"/>
            <a:fld id="{00000000-1234-1234-1234-123412341234}" type="slidenum">
              <a:rPr lang="en" smtClean="0"/>
              <a:pPr algn="l"/>
              <a:t>‹#›</a:t>
            </a:fld>
            <a:endParaRPr lang="en"/>
          </a:p>
        </p:txBody>
      </p:sp>
    </p:spTree>
    <p:extLst>
      <p:ext uri="{BB962C8B-B14F-4D97-AF65-F5344CB8AC3E}">
        <p14:creationId xmlns:p14="http://schemas.microsoft.com/office/powerpoint/2010/main" val="28439341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84. Six part cycle">
  <p:cSld name="84. Six part cycle">
    <p:spTree>
      <p:nvGrpSpPr>
        <p:cNvPr id="1" name="Shape 1241"/>
        <p:cNvGrpSpPr/>
        <p:nvPr/>
      </p:nvGrpSpPr>
      <p:grpSpPr>
        <a:xfrm>
          <a:off x="0" y="0"/>
          <a:ext cx="0" cy="0"/>
          <a:chOff x="0" y="0"/>
          <a:chExt cx="0" cy="0"/>
        </a:xfrm>
      </p:grpSpPr>
      <p:sp>
        <p:nvSpPr>
          <p:cNvPr id="1242" name="Google Shape;1242;p108"/>
          <p:cNvSpPr/>
          <p:nvPr/>
        </p:nvSpPr>
        <p:spPr>
          <a:xfrm>
            <a:off x="4949167" y="2269651"/>
            <a:ext cx="2438400" cy="2438400"/>
          </a:xfrm>
          <a:prstGeom prst="arc">
            <a:avLst>
              <a:gd name="adj1" fmla="val 16200000"/>
              <a:gd name="adj2" fmla="val 14515036"/>
            </a:avLst>
          </a:prstGeom>
          <a:noFill/>
          <a:ln w="19050" cap="rnd" cmpd="sng">
            <a:solidFill>
              <a:schemeClr val="dk2"/>
            </a:solidFill>
            <a:prstDash val="solid"/>
            <a:round/>
            <a:headEnd type="none" w="sm" len="sm"/>
            <a:tailEnd type="triangle" w="med" len="med"/>
          </a:ln>
        </p:spPr>
        <p:txBody>
          <a:bodyPr spcFirstLastPara="1" wrap="square" lIns="45700" tIns="22867" rIns="45700" bIns="22867" anchor="t" anchorCtr="0">
            <a:noAutofit/>
          </a:bodyPr>
          <a:lstStyle/>
          <a:p>
            <a:pPr marL="0" marR="0" lvl="0" indent="0" algn="l" rtl="0">
              <a:lnSpc>
                <a:spcPct val="100000"/>
              </a:lnSpc>
              <a:spcBef>
                <a:spcPts val="0"/>
              </a:spcBef>
              <a:spcAft>
                <a:spcPts val="0"/>
              </a:spcAft>
              <a:buClr>
                <a:srgbClr val="F0F6FC"/>
              </a:buClr>
              <a:buSzPts val="700"/>
              <a:buFont typeface="Arial"/>
              <a:buNone/>
            </a:pPr>
            <a:endParaRPr sz="933" b="0" i="0" u="none" strike="noStrike" cap="none">
              <a:solidFill>
                <a:srgbClr val="000000"/>
              </a:solidFill>
              <a:latin typeface="Arial"/>
              <a:ea typeface="Arial"/>
              <a:cs typeface="Arial"/>
              <a:sym typeface="Arial"/>
            </a:endParaRPr>
          </a:p>
        </p:txBody>
      </p:sp>
      <p:sp>
        <p:nvSpPr>
          <p:cNvPr id="1243" name="Google Shape;1243;p108"/>
          <p:cNvSpPr/>
          <p:nvPr/>
        </p:nvSpPr>
        <p:spPr>
          <a:xfrm>
            <a:off x="6958648" y="2598339"/>
            <a:ext cx="487600" cy="4876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244" name="Google Shape;1244;p108"/>
          <p:cNvSpPr/>
          <p:nvPr/>
        </p:nvSpPr>
        <p:spPr>
          <a:xfrm>
            <a:off x="4891500" y="2598339"/>
            <a:ext cx="487600" cy="487600"/>
          </a:xfrm>
          <a:prstGeom prst="ellipse">
            <a:avLst/>
          </a:prstGeom>
          <a:solidFill>
            <a:srgbClr val="090C0F"/>
          </a:solid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245" name="Google Shape;1245;p108"/>
          <p:cNvSpPr/>
          <p:nvPr/>
        </p:nvSpPr>
        <p:spPr>
          <a:xfrm>
            <a:off x="6958648" y="3887697"/>
            <a:ext cx="487600" cy="4876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246" name="Google Shape;1246;p108"/>
          <p:cNvSpPr/>
          <p:nvPr/>
        </p:nvSpPr>
        <p:spPr>
          <a:xfrm>
            <a:off x="4891500" y="3887697"/>
            <a:ext cx="487600" cy="4876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247" name="Google Shape;1247;p108"/>
          <p:cNvSpPr/>
          <p:nvPr/>
        </p:nvSpPr>
        <p:spPr>
          <a:xfrm>
            <a:off x="5925081" y="2054215"/>
            <a:ext cx="487600" cy="4876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248" name="Google Shape;1248;p108"/>
          <p:cNvSpPr/>
          <p:nvPr/>
        </p:nvSpPr>
        <p:spPr>
          <a:xfrm>
            <a:off x="5924581" y="4454509"/>
            <a:ext cx="487600" cy="4876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249" name="Google Shape;1249;p108"/>
          <p:cNvSpPr txBox="1">
            <a:spLocks noGrp="1"/>
          </p:cNvSpPr>
          <p:nvPr>
            <p:ph type="subTitle" idx="1"/>
          </p:nvPr>
        </p:nvSpPr>
        <p:spPr>
          <a:xfrm>
            <a:off x="1913191" y="2598337"/>
            <a:ext cx="2743200" cy="329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1"/>
              </a:buClr>
              <a:buSzPts val="1600"/>
              <a:buNone/>
              <a:defRPr sz="2133">
                <a:solidFill>
                  <a:schemeClr val="dk1"/>
                </a:solidFill>
              </a:defRPr>
            </a:lvl1pPr>
            <a:lvl2pPr lvl="1" algn="r" rtl="0">
              <a:spcBef>
                <a:spcPts val="0"/>
              </a:spcBef>
              <a:spcAft>
                <a:spcPts val="0"/>
              </a:spcAft>
              <a:buClr>
                <a:schemeClr val="dk1"/>
              </a:buClr>
              <a:buSzPts val="1600"/>
              <a:buNone/>
              <a:defRPr sz="2133">
                <a:solidFill>
                  <a:schemeClr val="dk1"/>
                </a:solidFill>
              </a:defRPr>
            </a:lvl2pPr>
            <a:lvl3pPr lvl="2" algn="r" rtl="0">
              <a:spcBef>
                <a:spcPts val="0"/>
              </a:spcBef>
              <a:spcAft>
                <a:spcPts val="0"/>
              </a:spcAft>
              <a:buClr>
                <a:schemeClr val="dk1"/>
              </a:buClr>
              <a:buSzPts val="1600"/>
              <a:buNone/>
              <a:defRPr sz="2133">
                <a:solidFill>
                  <a:schemeClr val="dk1"/>
                </a:solidFill>
              </a:defRPr>
            </a:lvl3pPr>
            <a:lvl4pPr lvl="3" algn="r" rtl="0">
              <a:spcBef>
                <a:spcPts val="0"/>
              </a:spcBef>
              <a:spcAft>
                <a:spcPts val="0"/>
              </a:spcAft>
              <a:buClr>
                <a:schemeClr val="dk1"/>
              </a:buClr>
              <a:buSzPts val="1600"/>
              <a:buNone/>
              <a:defRPr sz="2133">
                <a:solidFill>
                  <a:schemeClr val="dk1"/>
                </a:solidFill>
              </a:defRPr>
            </a:lvl4pPr>
            <a:lvl5pPr lvl="4" algn="r" rtl="0">
              <a:spcBef>
                <a:spcPts val="0"/>
              </a:spcBef>
              <a:spcAft>
                <a:spcPts val="0"/>
              </a:spcAft>
              <a:buClr>
                <a:schemeClr val="dk1"/>
              </a:buClr>
              <a:buSzPts val="1600"/>
              <a:buNone/>
              <a:defRPr sz="2133">
                <a:solidFill>
                  <a:schemeClr val="dk1"/>
                </a:solidFill>
              </a:defRPr>
            </a:lvl5pPr>
            <a:lvl6pPr lvl="5" algn="r" rtl="0">
              <a:spcBef>
                <a:spcPts val="0"/>
              </a:spcBef>
              <a:spcAft>
                <a:spcPts val="0"/>
              </a:spcAft>
              <a:buClr>
                <a:schemeClr val="dk1"/>
              </a:buClr>
              <a:buSzPts val="1600"/>
              <a:buNone/>
              <a:defRPr sz="2133">
                <a:solidFill>
                  <a:schemeClr val="dk1"/>
                </a:solidFill>
              </a:defRPr>
            </a:lvl6pPr>
            <a:lvl7pPr lvl="6" algn="r" rtl="0">
              <a:spcBef>
                <a:spcPts val="0"/>
              </a:spcBef>
              <a:spcAft>
                <a:spcPts val="0"/>
              </a:spcAft>
              <a:buClr>
                <a:schemeClr val="dk1"/>
              </a:buClr>
              <a:buSzPts val="1600"/>
              <a:buNone/>
              <a:defRPr sz="2133">
                <a:solidFill>
                  <a:schemeClr val="dk1"/>
                </a:solidFill>
              </a:defRPr>
            </a:lvl7pPr>
            <a:lvl8pPr lvl="7" algn="r" rtl="0">
              <a:spcBef>
                <a:spcPts val="0"/>
              </a:spcBef>
              <a:spcAft>
                <a:spcPts val="0"/>
              </a:spcAft>
              <a:buClr>
                <a:schemeClr val="dk1"/>
              </a:buClr>
              <a:buSzPts val="1600"/>
              <a:buNone/>
              <a:defRPr sz="2133">
                <a:solidFill>
                  <a:schemeClr val="dk1"/>
                </a:solidFill>
              </a:defRPr>
            </a:lvl8pPr>
            <a:lvl9pPr lvl="8" algn="r" rtl="0">
              <a:spcBef>
                <a:spcPts val="0"/>
              </a:spcBef>
              <a:spcAft>
                <a:spcPts val="0"/>
              </a:spcAft>
              <a:buClr>
                <a:schemeClr val="dk1"/>
              </a:buClr>
              <a:buSzPts val="1600"/>
              <a:buNone/>
              <a:defRPr sz="2133">
                <a:solidFill>
                  <a:schemeClr val="dk1"/>
                </a:solidFill>
              </a:defRPr>
            </a:lvl9pPr>
          </a:lstStyle>
          <a:p>
            <a:endParaRPr/>
          </a:p>
        </p:txBody>
      </p:sp>
      <p:sp>
        <p:nvSpPr>
          <p:cNvPr id="1250" name="Google Shape;1250;p108"/>
          <p:cNvSpPr txBox="1">
            <a:spLocks noGrp="1"/>
          </p:cNvSpPr>
          <p:nvPr>
            <p:ph type="subTitle" idx="2"/>
          </p:nvPr>
        </p:nvSpPr>
        <p:spPr>
          <a:xfrm>
            <a:off x="1913191" y="2683681"/>
            <a:ext cx="2743200" cy="597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600">
                <a:solidFill>
                  <a:schemeClr val="dk2"/>
                </a:solidFill>
              </a:defRPr>
            </a:lvl1pPr>
            <a:lvl2pPr lvl="1" algn="r" rtl="0">
              <a:spcBef>
                <a:spcPts val="0"/>
              </a:spcBef>
              <a:spcAft>
                <a:spcPts val="0"/>
              </a:spcAft>
              <a:buClr>
                <a:schemeClr val="dk2"/>
              </a:buClr>
              <a:buSzPts val="1200"/>
              <a:buNone/>
              <a:defRPr sz="1600">
                <a:solidFill>
                  <a:schemeClr val="dk2"/>
                </a:solidFill>
              </a:defRPr>
            </a:lvl2pPr>
            <a:lvl3pPr lvl="2" algn="r" rtl="0">
              <a:spcBef>
                <a:spcPts val="0"/>
              </a:spcBef>
              <a:spcAft>
                <a:spcPts val="0"/>
              </a:spcAft>
              <a:buClr>
                <a:schemeClr val="dk2"/>
              </a:buClr>
              <a:buSzPts val="1200"/>
              <a:buNone/>
              <a:defRPr sz="1600">
                <a:solidFill>
                  <a:schemeClr val="dk2"/>
                </a:solidFill>
              </a:defRPr>
            </a:lvl3pPr>
            <a:lvl4pPr lvl="3" algn="r" rtl="0">
              <a:spcBef>
                <a:spcPts val="0"/>
              </a:spcBef>
              <a:spcAft>
                <a:spcPts val="0"/>
              </a:spcAft>
              <a:buClr>
                <a:schemeClr val="dk2"/>
              </a:buClr>
              <a:buSzPts val="1200"/>
              <a:buNone/>
              <a:defRPr sz="1600">
                <a:solidFill>
                  <a:schemeClr val="dk2"/>
                </a:solidFill>
              </a:defRPr>
            </a:lvl4pPr>
            <a:lvl5pPr lvl="4" algn="r" rtl="0">
              <a:spcBef>
                <a:spcPts val="0"/>
              </a:spcBef>
              <a:spcAft>
                <a:spcPts val="0"/>
              </a:spcAft>
              <a:buClr>
                <a:schemeClr val="dk2"/>
              </a:buClr>
              <a:buSzPts val="1200"/>
              <a:buNone/>
              <a:defRPr sz="1600">
                <a:solidFill>
                  <a:schemeClr val="dk2"/>
                </a:solidFill>
              </a:defRPr>
            </a:lvl5pPr>
            <a:lvl6pPr lvl="5" algn="r" rtl="0">
              <a:spcBef>
                <a:spcPts val="0"/>
              </a:spcBef>
              <a:spcAft>
                <a:spcPts val="0"/>
              </a:spcAft>
              <a:buClr>
                <a:schemeClr val="dk2"/>
              </a:buClr>
              <a:buSzPts val="1200"/>
              <a:buNone/>
              <a:defRPr sz="1600">
                <a:solidFill>
                  <a:schemeClr val="dk2"/>
                </a:solidFill>
              </a:defRPr>
            </a:lvl6pPr>
            <a:lvl7pPr lvl="6" algn="r" rtl="0">
              <a:spcBef>
                <a:spcPts val="0"/>
              </a:spcBef>
              <a:spcAft>
                <a:spcPts val="0"/>
              </a:spcAft>
              <a:buClr>
                <a:schemeClr val="dk2"/>
              </a:buClr>
              <a:buSzPts val="1200"/>
              <a:buNone/>
              <a:defRPr sz="1600">
                <a:solidFill>
                  <a:schemeClr val="dk2"/>
                </a:solidFill>
              </a:defRPr>
            </a:lvl7pPr>
            <a:lvl8pPr lvl="7" algn="r" rtl="0">
              <a:spcBef>
                <a:spcPts val="0"/>
              </a:spcBef>
              <a:spcAft>
                <a:spcPts val="0"/>
              </a:spcAft>
              <a:buClr>
                <a:schemeClr val="dk2"/>
              </a:buClr>
              <a:buSzPts val="1200"/>
              <a:buNone/>
              <a:defRPr sz="1600">
                <a:solidFill>
                  <a:schemeClr val="dk2"/>
                </a:solidFill>
              </a:defRPr>
            </a:lvl8pPr>
            <a:lvl9pPr lvl="8" algn="r" rtl="0">
              <a:spcBef>
                <a:spcPts val="0"/>
              </a:spcBef>
              <a:spcAft>
                <a:spcPts val="0"/>
              </a:spcAft>
              <a:buClr>
                <a:schemeClr val="dk2"/>
              </a:buClr>
              <a:buSzPts val="1200"/>
              <a:buNone/>
              <a:defRPr sz="1600">
                <a:solidFill>
                  <a:schemeClr val="dk2"/>
                </a:solidFill>
              </a:defRPr>
            </a:lvl9pPr>
          </a:lstStyle>
          <a:p>
            <a:endParaRPr/>
          </a:p>
        </p:txBody>
      </p:sp>
      <p:sp>
        <p:nvSpPr>
          <p:cNvPr id="1251" name="Google Shape;1251;p108"/>
          <p:cNvSpPr txBox="1">
            <a:spLocks noGrp="1"/>
          </p:cNvSpPr>
          <p:nvPr>
            <p:ph type="subTitle" idx="3"/>
          </p:nvPr>
        </p:nvSpPr>
        <p:spPr>
          <a:xfrm>
            <a:off x="4108481" y="1233051"/>
            <a:ext cx="4120800" cy="329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1600"/>
              <a:buNone/>
              <a:defRPr sz="2133">
                <a:solidFill>
                  <a:schemeClr val="dk1"/>
                </a:solidFill>
              </a:defRPr>
            </a:lvl1pPr>
            <a:lvl2pPr lvl="1" algn="ctr" rtl="0">
              <a:spcBef>
                <a:spcPts val="0"/>
              </a:spcBef>
              <a:spcAft>
                <a:spcPts val="0"/>
              </a:spcAft>
              <a:buClr>
                <a:schemeClr val="dk1"/>
              </a:buClr>
              <a:buSzPts val="1600"/>
              <a:buNone/>
              <a:defRPr sz="2133">
                <a:solidFill>
                  <a:schemeClr val="dk1"/>
                </a:solidFill>
              </a:defRPr>
            </a:lvl2pPr>
            <a:lvl3pPr lvl="2" algn="ctr" rtl="0">
              <a:spcBef>
                <a:spcPts val="0"/>
              </a:spcBef>
              <a:spcAft>
                <a:spcPts val="0"/>
              </a:spcAft>
              <a:buClr>
                <a:schemeClr val="dk1"/>
              </a:buClr>
              <a:buSzPts val="1600"/>
              <a:buNone/>
              <a:defRPr sz="2133">
                <a:solidFill>
                  <a:schemeClr val="dk1"/>
                </a:solidFill>
              </a:defRPr>
            </a:lvl3pPr>
            <a:lvl4pPr lvl="3" algn="ctr" rtl="0">
              <a:spcBef>
                <a:spcPts val="0"/>
              </a:spcBef>
              <a:spcAft>
                <a:spcPts val="0"/>
              </a:spcAft>
              <a:buClr>
                <a:schemeClr val="dk1"/>
              </a:buClr>
              <a:buSzPts val="1600"/>
              <a:buNone/>
              <a:defRPr sz="2133">
                <a:solidFill>
                  <a:schemeClr val="dk1"/>
                </a:solidFill>
              </a:defRPr>
            </a:lvl4pPr>
            <a:lvl5pPr lvl="4" algn="ctr" rtl="0">
              <a:spcBef>
                <a:spcPts val="0"/>
              </a:spcBef>
              <a:spcAft>
                <a:spcPts val="0"/>
              </a:spcAft>
              <a:buClr>
                <a:schemeClr val="dk1"/>
              </a:buClr>
              <a:buSzPts val="1600"/>
              <a:buNone/>
              <a:defRPr sz="2133">
                <a:solidFill>
                  <a:schemeClr val="dk1"/>
                </a:solidFill>
              </a:defRPr>
            </a:lvl5pPr>
            <a:lvl6pPr lvl="5" algn="ctr" rtl="0">
              <a:spcBef>
                <a:spcPts val="0"/>
              </a:spcBef>
              <a:spcAft>
                <a:spcPts val="0"/>
              </a:spcAft>
              <a:buClr>
                <a:schemeClr val="dk1"/>
              </a:buClr>
              <a:buSzPts val="1600"/>
              <a:buNone/>
              <a:defRPr sz="2133">
                <a:solidFill>
                  <a:schemeClr val="dk1"/>
                </a:solidFill>
              </a:defRPr>
            </a:lvl6pPr>
            <a:lvl7pPr lvl="6" algn="ctr" rtl="0">
              <a:spcBef>
                <a:spcPts val="0"/>
              </a:spcBef>
              <a:spcAft>
                <a:spcPts val="0"/>
              </a:spcAft>
              <a:buClr>
                <a:schemeClr val="dk1"/>
              </a:buClr>
              <a:buSzPts val="1600"/>
              <a:buNone/>
              <a:defRPr sz="2133">
                <a:solidFill>
                  <a:schemeClr val="dk1"/>
                </a:solidFill>
              </a:defRPr>
            </a:lvl7pPr>
            <a:lvl8pPr lvl="7" algn="ctr" rtl="0">
              <a:spcBef>
                <a:spcPts val="0"/>
              </a:spcBef>
              <a:spcAft>
                <a:spcPts val="0"/>
              </a:spcAft>
              <a:buClr>
                <a:schemeClr val="dk1"/>
              </a:buClr>
              <a:buSzPts val="1600"/>
              <a:buNone/>
              <a:defRPr sz="2133">
                <a:solidFill>
                  <a:schemeClr val="dk1"/>
                </a:solidFill>
              </a:defRPr>
            </a:lvl8pPr>
            <a:lvl9pPr lvl="8" algn="ctr" rtl="0">
              <a:spcBef>
                <a:spcPts val="0"/>
              </a:spcBef>
              <a:spcAft>
                <a:spcPts val="0"/>
              </a:spcAft>
              <a:buClr>
                <a:schemeClr val="dk1"/>
              </a:buClr>
              <a:buSzPts val="1600"/>
              <a:buNone/>
              <a:defRPr sz="2133">
                <a:solidFill>
                  <a:schemeClr val="dk1"/>
                </a:solidFill>
              </a:defRPr>
            </a:lvl9pPr>
          </a:lstStyle>
          <a:p>
            <a:endParaRPr/>
          </a:p>
        </p:txBody>
      </p:sp>
      <p:sp>
        <p:nvSpPr>
          <p:cNvPr id="1252" name="Google Shape;1252;p108"/>
          <p:cNvSpPr txBox="1">
            <a:spLocks noGrp="1"/>
          </p:cNvSpPr>
          <p:nvPr>
            <p:ph type="subTitle" idx="4"/>
          </p:nvPr>
        </p:nvSpPr>
        <p:spPr>
          <a:xfrm>
            <a:off x="4108481" y="1318417"/>
            <a:ext cx="4120800" cy="597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600">
                <a:solidFill>
                  <a:schemeClr val="dk2"/>
                </a:solidFill>
              </a:defRPr>
            </a:lvl1pPr>
            <a:lvl2pPr lvl="1" algn="ctr" rtl="0">
              <a:spcBef>
                <a:spcPts val="0"/>
              </a:spcBef>
              <a:spcAft>
                <a:spcPts val="0"/>
              </a:spcAft>
              <a:buClr>
                <a:schemeClr val="dk2"/>
              </a:buClr>
              <a:buSzPts val="1200"/>
              <a:buNone/>
              <a:defRPr sz="1600">
                <a:solidFill>
                  <a:schemeClr val="dk2"/>
                </a:solidFill>
              </a:defRPr>
            </a:lvl2pPr>
            <a:lvl3pPr lvl="2" algn="ctr" rtl="0">
              <a:spcBef>
                <a:spcPts val="0"/>
              </a:spcBef>
              <a:spcAft>
                <a:spcPts val="0"/>
              </a:spcAft>
              <a:buClr>
                <a:schemeClr val="dk2"/>
              </a:buClr>
              <a:buSzPts val="1200"/>
              <a:buNone/>
              <a:defRPr sz="1600">
                <a:solidFill>
                  <a:schemeClr val="dk2"/>
                </a:solidFill>
              </a:defRPr>
            </a:lvl3pPr>
            <a:lvl4pPr lvl="3" algn="ctr" rtl="0">
              <a:spcBef>
                <a:spcPts val="0"/>
              </a:spcBef>
              <a:spcAft>
                <a:spcPts val="0"/>
              </a:spcAft>
              <a:buClr>
                <a:schemeClr val="dk2"/>
              </a:buClr>
              <a:buSzPts val="1200"/>
              <a:buNone/>
              <a:defRPr sz="1600">
                <a:solidFill>
                  <a:schemeClr val="dk2"/>
                </a:solidFill>
              </a:defRPr>
            </a:lvl4pPr>
            <a:lvl5pPr lvl="4" algn="ctr" rtl="0">
              <a:spcBef>
                <a:spcPts val="0"/>
              </a:spcBef>
              <a:spcAft>
                <a:spcPts val="0"/>
              </a:spcAft>
              <a:buClr>
                <a:schemeClr val="dk2"/>
              </a:buClr>
              <a:buSzPts val="1200"/>
              <a:buNone/>
              <a:defRPr sz="1600">
                <a:solidFill>
                  <a:schemeClr val="dk2"/>
                </a:solidFill>
              </a:defRPr>
            </a:lvl5pPr>
            <a:lvl6pPr lvl="5" algn="ctr" rtl="0">
              <a:spcBef>
                <a:spcPts val="0"/>
              </a:spcBef>
              <a:spcAft>
                <a:spcPts val="0"/>
              </a:spcAft>
              <a:buClr>
                <a:schemeClr val="dk2"/>
              </a:buClr>
              <a:buSzPts val="1200"/>
              <a:buNone/>
              <a:defRPr sz="1600">
                <a:solidFill>
                  <a:schemeClr val="dk2"/>
                </a:solidFill>
              </a:defRPr>
            </a:lvl6pPr>
            <a:lvl7pPr lvl="6" algn="ctr" rtl="0">
              <a:spcBef>
                <a:spcPts val="0"/>
              </a:spcBef>
              <a:spcAft>
                <a:spcPts val="0"/>
              </a:spcAft>
              <a:buClr>
                <a:schemeClr val="dk2"/>
              </a:buClr>
              <a:buSzPts val="1200"/>
              <a:buNone/>
              <a:defRPr sz="1600">
                <a:solidFill>
                  <a:schemeClr val="dk2"/>
                </a:solidFill>
              </a:defRPr>
            </a:lvl7pPr>
            <a:lvl8pPr lvl="7" algn="ctr" rtl="0">
              <a:spcBef>
                <a:spcPts val="0"/>
              </a:spcBef>
              <a:spcAft>
                <a:spcPts val="0"/>
              </a:spcAft>
              <a:buClr>
                <a:schemeClr val="dk2"/>
              </a:buClr>
              <a:buSzPts val="1200"/>
              <a:buNone/>
              <a:defRPr sz="1600">
                <a:solidFill>
                  <a:schemeClr val="dk2"/>
                </a:solidFill>
              </a:defRPr>
            </a:lvl8pPr>
            <a:lvl9pPr lvl="8" algn="ctr" rtl="0">
              <a:spcBef>
                <a:spcPts val="0"/>
              </a:spcBef>
              <a:spcAft>
                <a:spcPts val="0"/>
              </a:spcAft>
              <a:buClr>
                <a:schemeClr val="dk2"/>
              </a:buClr>
              <a:buSzPts val="1200"/>
              <a:buNone/>
              <a:defRPr sz="1600">
                <a:solidFill>
                  <a:schemeClr val="dk2"/>
                </a:solidFill>
              </a:defRPr>
            </a:lvl9pPr>
          </a:lstStyle>
          <a:p>
            <a:endParaRPr/>
          </a:p>
        </p:txBody>
      </p:sp>
      <p:sp>
        <p:nvSpPr>
          <p:cNvPr id="1253" name="Google Shape;1253;p108"/>
          <p:cNvSpPr txBox="1">
            <a:spLocks noGrp="1"/>
          </p:cNvSpPr>
          <p:nvPr>
            <p:ph type="subTitle" idx="5"/>
          </p:nvPr>
        </p:nvSpPr>
        <p:spPr>
          <a:xfrm>
            <a:off x="7557115" y="4127837"/>
            <a:ext cx="27432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2133">
                <a:solidFill>
                  <a:schemeClr val="dk1"/>
                </a:solidFil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1254" name="Google Shape;1254;p108"/>
          <p:cNvSpPr txBox="1">
            <a:spLocks noGrp="1"/>
          </p:cNvSpPr>
          <p:nvPr>
            <p:ph type="subTitle" idx="6"/>
          </p:nvPr>
        </p:nvSpPr>
        <p:spPr>
          <a:xfrm>
            <a:off x="7557115" y="4206013"/>
            <a:ext cx="2743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1255" name="Google Shape;1255;p108"/>
          <p:cNvSpPr txBox="1">
            <a:spLocks noGrp="1"/>
          </p:cNvSpPr>
          <p:nvPr>
            <p:ph type="subTitle" idx="7"/>
          </p:nvPr>
        </p:nvSpPr>
        <p:spPr>
          <a:xfrm>
            <a:off x="7557092" y="2508479"/>
            <a:ext cx="27432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2133">
                <a:solidFill>
                  <a:schemeClr val="dk1"/>
                </a:solidFil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1256" name="Google Shape;1256;p108"/>
          <p:cNvSpPr txBox="1">
            <a:spLocks noGrp="1"/>
          </p:cNvSpPr>
          <p:nvPr>
            <p:ph type="subTitle" idx="8"/>
          </p:nvPr>
        </p:nvSpPr>
        <p:spPr>
          <a:xfrm>
            <a:off x="7557092" y="2593823"/>
            <a:ext cx="2743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1257" name="Google Shape;1257;p108"/>
          <p:cNvSpPr txBox="1">
            <a:spLocks noGrp="1"/>
          </p:cNvSpPr>
          <p:nvPr>
            <p:ph type="subTitle" idx="9"/>
          </p:nvPr>
        </p:nvSpPr>
        <p:spPr>
          <a:xfrm>
            <a:off x="1913215" y="4127837"/>
            <a:ext cx="2743200" cy="329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1"/>
              </a:buClr>
              <a:buSzPts val="1600"/>
              <a:buNone/>
              <a:defRPr sz="2133">
                <a:solidFill>
                  <a:schemeClr val="dk1"/>
                </a:solidFill>
              </a:defRPr>
            </a:lvl1pPr>
            <a:lvl2pPr lvl="1" algn="r" rtl="0">
              <a:spcBef>
                <a:spcPts val="0"/>
              </a:spcBef>
              <a:spcAft>
                <a:spcPts val="0"/>
              </a:spcAft>
              <a:buClr>
                <a:schemeClr val="dk1"/>
              </a:buClr>
              <a:buSzPts val="1600"/>
              <a:buNone/>
              <a:defRPr sz="2133">
                <a:solidFill>
                  <a:schemeClr val="dk1"/>
                </a:solidFill>
              </a:defRPr>
            </a:lvl2pPr>
            <a:lvl3pPr lvl="2" algn="r" rtl="0">
              <a:spcBef>
                <a:spcPts val="0"/>
              </a:spcBef>
              <a:spcAft>
                <a:spcPts val="0"/>
              </a:spcAft>
              <a:buClr>
                <a:schemeClr val="dk1"/>
              </a:buClr>
              <a:buSzPts val="1600"/>
              <a:buNone/>
              <a:defRPr sz="2133">
                <a:solidFill>
                  <a:schemeClr val="dk1"/>
                </a:solidFill>
              </a:defRPr>
            </a:lvl3pPr>
            <a:lvl4pPr lvl="3" algn="r" rtl="0">
              <a:spcBef>
                <a:spcPts val="0"/>
              </a:spcBef>
              <a:spcAft>
                <a:spcPts val="0"/>
              </a:spcAft>
              <a:buClr>
                <a:schemeClr val="dk1"/>
              </a:buClr>
              <a:buSzPts val="1600"/>
              <a:buNone/>
              <a:defRPr sz="2133">
                <a:solidFill>
                  <a:schemeClr val="dk1"/>
                </a:solidFill>
              </a:defRPr>
            </a:lvl4pPr>
            <a:lvl5pPr lvl="4" algn="r" rtl="0">
              <a:spcBef>
                <a:spcPts val="0"/>
              </a:spcBef>
              <a:spcAft>
                <a:spcPts val="0"/>
              </a:spcAft>
              <a:buClr>
                <a:schemeClr val="dk1"/>
              </a:buClr>
              <a:buSzPts val="1600"/>
              <a:buNone/>
              <a:defRPr sz="2133">
                <a:solidFill>
                  <a:schemeClr val="dk1"/>
                </a:solidFill>
              </a:defRPr>
            </a:lvl5pPr>
            <a:lvl6pPr lvl="5" algn="r" rtl="0">
              <a:spcBef>
                <a:spcPts val="0"/>
              </a:spcBef>
              <a:spcAft>
                <a:spcPts val="0"/>
              </a:spcAft>
              <a:buClr>
                <a:schemeClr val="dk1"/>
              </a:buClr>
              <a:buSzPts val="1600"/>
              <a:buNone/>
              <a:defRPr sz="2133">
                <a:solidFill>
                  <a:schemeClr val="dk1"/>
                </a:solidFill>
              </a:defRPr>
            </a:lvl6pPr>
            <a:lvl7pPr lvl="6" algn="r" rtl="0">
              <a:spcBef>
                <a:spcPts val="0"/>
              </a:spcBef>
              <a:spcAft>
                <a:spcPts val="0"/>
              </a:spcAft>
              <a:buClr>
                <a:schemeClr val="dk1"/>
              </a:buClr>
              <a:buSzPts val="1600"/>
              <a:buNone/>
              <a:defRPr sz="2133">
                <a:solidFill>
                  <a:schemeClr val="dk1"/>
                </a:solidFill>
              </a:defRPr>
            </a:lvl7pPr>
            <a:lvl8pPr lvl="7" algn="r" rtl="0">
              <a:spcBef>
                <a:spcPts val="0"/>
              </a:spcBef>
              <a:spcAft>
                <a:spcPts val="0"/>
              </a:spcAft>
              <a:buClr>
                <a:schemeClr val="dk1"/>
              </a:buClr>
              <a:buSzPts val="1600"/>
              <a:buNone/>
              <a:defRPr sz="2133">
                <a:solidFill>
                  <a:schemeClr val="dk1"/>
                </a:solidFill>
              </a:defRPr>
            </a:lvl8pPr>
            <a:lvl9pPr lvl="8" algn="r" rtl="0">
              <a:spcBef>
                <a:spcPts val="0"/>
              </a:spcBef>
              <a:spcAft>
                <a:spcPts val="0"/>
              </a:spcAft>
              <a:buClr>
                <a:schemeClr val="dk1"/>
              </a:buClr>
              <a:buSzPts val="1600"/>
              <a:buNone/>
              <a:defRPr sz="2133">
                <a:solidFill>
                  <a:schemeClr val="dk1"/>
                </a:solidFill>
              </a:defRPr>
            </a:lvl9pPr>
          </a:lstStyle>
          <a:p>
            <a:endParaRPr/>
          </a:p>
        </p:txBody>
      </p:sp>
      <p:sp>
        <p:nvSpPr>
          <p:cNvPr id="1258" name="Google Shape;1258;p108"/>
          <p:cNvSpPr txBox="1">
            <a:spLocks noGrp="1"/>
          </p:cNvSpPr>
          <p:nvPr>
            <p:ph type="subTitle" idx="13"/>
          </p:nvPr>
        </p:nvSpPr>
        <p:spPr>
          <a:xfrm>
            <a:off x="1913215" y="4206013"/>
            <a:ext cx="2743200" cy="597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600">
                <a:solidFill>
                  <a:schemeClr val="dk2"/>
                </a:solidFill>
              </a:defRPr>
            </a:lvl1pPr>
            <a:lvl2pPr lvl="1" algn="r" rtl="0">
              <a:spcBef>
                <a:spcPts val="0"/>
              </a:spcBef>
              <a:spcAft>
                <a:spcPts val="0"/>
              </a:spcAft>
              <a:buClr>
                <a:schemeClr val="dk2"/>
              </a:buClr>
              <a:buSzPts val="1200"/>
              <a:buNone/>
              <a:defRPr sz="1600">
                <a:solidFill>
                  <a:schemeClr val="dk2"/>
                </a:solidFill>
              </a:defRPr>
            </a:lvl2pPr>
            <a:lvl3pPr lvl="2" algn="r" rtl="0">
              <a:spcBef>
                <a:spcPts val="0"/>
              </a:spcBef>
              <a:spcAft>
                <a:spcPts val="0"/>
              </a:spcAft>
              <a:buClr>
                <a:schemeClr val="dk2"/>
              </a:buClr>
              <a:buSzPts val="1200"/>
              <a:buNone/>
              <a:defRPr sz="1600">
                <a:solidFill>
                  <a:schemeClr val="dk2"/>
                </a:solidFill>
              </a:defRPr>
            </a:lvl3pPr>
            <a:lvl4pPr lvl="3" algn="r" rtl="0">
              <a:spcBef>
                <a:spcPts val="0"/>
              </a:spcBef>
              <a:spcAft>
                <a:spcPts val="0"/>
              </a:spcAft>
              <a:buClr>
                <a:schemeClr val="dk2"/>
              </a:buClr>
              <a:buSzPts val="1200"/>
              <a:buNone/>
              <a:defRPr sz="1600">
                <a:solidFill>
                  <a:schemeClr val="dk2"/>
                </a:solidFill>
              </a:defRPr>
            </a:lvl4pPr>
            <a:lvl5pPr lvl="4" algn="r" rtl="0">
              <a:spcBef>
                <a:spcPts val="0"/>
              </a:spcBef>
              <a:spcAft>
                <a:spcPts val="0"/>
              </a:spcAft>
              <a:buClr>
                <a:schemeClr val="dk2"/>
              </a:buClr>
              <a:buSzPts val="1200"/>
              <a:buNone/>
              <a:defRPr sz="1600">
                <a:solidFill>
                  <a:schemeClr val="dk2"/>
                </a:solidFill>
              </a:defRPr>
            </a:lvl5pPr>
            <a:lvl6pPr lvl="5" algn="r" rtl="0">
              <a:spcBef>
                <a:spcPts val="0"/>
              </a:spcBef>
              <a:spcAft>
                <a:spcPts val="0"/>
              </a:spcAft>
              <a:buClr>
                <a:schemeClr val="dk2"/>
              </a:buClr>
              <a:buSzPts val="1200"/>
              <a:buNone/>
              <a:defRPr sz="1600">
                <a:solidFill>
                  <a:schemeClr val="dk2"/>
                </a:solidFill>
              </a:defRPr>
            </a:lvl6pPr>
            <a:lvl7pPr lvl="6" algn="r" rtl="0">
              <a:spcBef>
                <a:spcPts val="0"/>
              </a:spcBef>
              <a:spcAft>
                <a:spcPts val="0"/>
              </a:spcAft>
              <a:buClr>
                <a:schemeClr val="dk2"/>
              </a:buClr>
              <a:buSzPts val="1200"/>
              <a:buNone/>
              <a:defRPr sz="1600">
                <a:solidFill>
                  <a:schemeClr val="dk2"/>
                </a:solidFill>
              </a:defRPr>
            </a:lvl7pPr>
            <a:lvl8pPr lvl="7" algn="r" rtl="0">
              <a:spcBef>
                <a:spcPts val="0"/>
              </a:spcBef>
              <a:spcAft>
                <a:spcPts val="0"/>
              </a:spcAft>
              <a:buClr>
                <a:schemeClr val="dk2"/>
              </a:buClr>
              <a:buSzPts val="1200"/>
              <a:buNone/>
              <a:defRPr sz="1600">
                <a:solidFill>
                  <a:schemeClr val="dk2"/>
                </a:solidFill>
              </a:defRPr>
            </a:lvl8pPr>
            <a:lvl9pPr lvl="8" algn="r" rtl="0">
              <a:spcBef>
                <a:spcPts val="0"/>
              </a:spcBef>
              <a:spcAft>
                <a:spcPts val="0"/>
              </a:spcAft>
              <a:buClr>
                <a:schemeClr val="dk2"/>
              </a:buClr>
              <a:buSzPts val="1200"/>
              <a:buNone/>
              <a:defRPr sz="1600">
                <a:solidFill>
                  <a:schemeClr val="dk2"/>
                </a:solidFill>
              </a:defRPr>
            </a:lvl9pPr>
          </a:lstStyle>
          <a:p>
            <a:endParaRPr/>
          </a:p>
        </p:txBody>
      </p:sp>
      <p:sp>
        <p:nvSpPr>
          <p:cNvPr id="1259" name="Google Shape;1259;p108"/>
          <p:cNvSpPr txBox="1">
            <a:spLocks noGrp="1"/>
          </p:cNvSpPr>
          <p:nvPr>
            <p:ph type="subTitle" idx="14"/>
          </p:nvPr>
        </p:nvSpPr>
        <p:spPr>
          <a:xfrm>
            <a:off x="4110881" y="5256351"/>
            <a:ext cx="4116000" cy="329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1600"/>
              <a:buNone/>
              <a:defRPr sz="2133">
                <a:solidFill>
                  <a:schemeClr val="dk1"/>
                </a:solidFill>
              </a:defRPr>
            </a:lvl1pPr>
            <a:lvl2pPr lvl="1" algn="ctr" rtl="0">
              <a:spcBef>
                <a:spcPts val="0"/>
              </a:spcBef>
              <a:spcAft>
                <a:spcPts val="0"/>
              </a:spcAft>
              <a:buClr>
                <a:schemeClr val="dk1"/>
              </a:buClr>
              <a:buSzPts val="1600"/>
              <a:buNone/>
              <a:defRPr sz="2133">
                <a:solidFill>
                  <a:schemeClr val="dk1"/>
                </a:solidFill>
              </a:defRPr>
            </a:lvl2pPr>
            <a:lvl3pPr lvl="2" algn="ctr" rtl="0">
              <a:spcBef>
                <a:spcPts val="0"/>
              </a:spcBef>
              <a:spcAft>
                <a:spcPts val="0"/>
              </a:spcAft>
              <a:buClr>
                <a:schemeClr val="dk1"/>
              </a:buClr>
              <a:buSzPts val="1600"/>
              <a:buNone/>
              <a:defRPr sz="2133">
                <a:solidFill>
                  <a:schemeClr val="dk1"/>
                </a:solidFill>
              </a:defRPr>
            </a:lvl3pPr>
            <a:lvl4pPr lvl="3" algn="ctr" rtl="0">
              <a:spcBef>
                <a:spcPts val="0"/>
              </a:spcBef>
              <a:spcAft>
                <a:spcPts val="0"/>
              </a:spcAft>
              <a:buClr>
                <a:schemeClr val="dk1"/>
              </a:buClr>
              <a:buSzPts val="1600"/>
              <a:buNone/>
              <a:defRPr sz="2133">
                <a:solidFill>
                  <a:schemeClr val="dk1"/>
                </a:solidFill>
              </a:defRPr>
            </a:lvl4pPr>
            <a:lvl5pPr lvl="4" algn="ctr" rtl="0">
              <a:spcBef>
                <a:spcPts val="0"/>
              </a:spcBef>
              <a:spcAft>
                <a:spcPts val="0"/>
              </a:spcAft>
              <a:buClr>
                <a:schemeClr val="dk1"/>
              </a:buClr>
              <a:buSzPts val="1600"/>
              <a:buNone/>
              <a:defRPr sz="2133">
                <a:solidFill>
                  <a:schemeClr val="dk1"/>
                </a:solidFill>
              </a:defRPr>
            </a:lvl5pPr>
            <a:lvl6pPr lvl="5" algn="ctr" rtl="0">
              <a:spcBef>
                <a:spcPts val="0"/>
              </a:spcBef>
              <a:spcAft>
                <a:spcPts val="0"/>
              </a:spcAft>
              <a:buClr>
                <a:schemeClr val="dk1"/>
              </a:buClr>
              <a:buSzPts val="1600"/>
              <a:buNone/>
              <a:defRPr sz="2133">
                <a:solidFill>
                  <a:schemeClr val="dk1"/>
                </a:solidFill>
              </a:defRPr>
            </a:lvl6pPr>
            <a:lvl7pPr lvl="6" algn="ctr" rtl="0">
              <a:spcBef>
                <a:spcPts val="0"/>
              </a:spcBef>
              <a:spcAft>
                <a:spcPts val="0"/>
              </a:spcAft>
              <a:buClr>
                <a:schemeClr val="dk1"/>
              </a:buClr>
              <a:buSzPts val="1600"/>
              <a:buNone/>
              <a:defRPr sz="2133">
                <a:solidFill>
                  <a:schemeClr val="dk1"/>
                </a:solidFill>
              </a:defRPr>
            </a:lvl7pPr>
            <a:lvl8pPr lvl="7" algn="ctr" rtl="0">
              <a:spcBef>
                <a:spcPts val="0"/>
              </a:spcBef>
              <a:spcAft>
                <a:spcPts val="0"/>
              </a:spcAft>
              <a:buClr>
                <a:schemeClr val="dk1"/>
              </a:buClr>
              <a:buSzPts val="1600"/>
              <a:buNone/>
              <a:defRPr sz="2133">
                <a:solidFill>
                  <a:schemeClr val="dk1"/>
                </a:solidFill>
              </a:defRPr>
            </a:lvl8pPr>
            <a:lvl9pPr lvl="8" algn="ctr" rtl="0">
              <a:spcBef>
                <a:spcPts val="0"/>
              </a:spcBef>
              <a:spcAft>
                <a:spcPts val="0"/>
              </a:spcAft>
              <a:buClr>
                <a:schemeClr val="dk1"/>
              </a:buClr>
              <a:buSzPts val="1600"/>
              <a:buNone/>
              <a:defRPr sz="2133">
                <a:solidFill>
                  <a:schemeClr val="dk1"/>
                </a:solidFill>
              </a:defRPr>
            </a:lvl9pPr>
          </a:lstStyle>
          <a:p>
            <a:endParaRPr/>
          </a:p>
        </p:txBody>
      </p:sp>
      <p:sp>
        <p:nvSpPr>
          <p:cNvPr id="1260" name="Google Shape;1260;p108"/>
          <p:cNvSpPr txBox="1">
            <a:spLocks noGrp="1"/>
          </p:cNvSpPr>
          <p:nvPr>
            <p:ph type="subTitle" idx="15"/>
          </p:nvPr>
        </p:nvSpPr>
        <p:spPr>
          <a:xfrm>
            <a:off x="4110881" y="5341697"/>
            <a:ext cx="4116000" cy="597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600">
                <a:solidFill>
                  <a:schemeClr val="dk2"/>
                </a:solidFill>
              </a:defRPr>
            </a:lvl1pPr>
            <a:lvl2pPr lvl="1" algn="ctr" rtl="0">
              <a:spcBef>
                <a:spcPts val="0"/>
              </a:spcBef>
              <a:spcAft>
                <a:spcPts val="0"/>
              </a:spcAft>
              <a:buClr>
                <a:schemeClr val="dk2"/>
              </a:buClr>
              <a:buSzPts val="1200"/>
              <a:buNone/>
              <a:defRPr sz="1600">
                <a:solidFill>
                  <a:schemeClr val="dk2"/>
                </a:solidFill>
              </a:defRPr>
            </a:lvl2pPr>
            <a:lvl3pPr lvl="2" algn="ctr" rtl="0">
              <a:spcBef>
                <a:spcPts val="0"/>
              </a:spcBef>
              <a:spcAft>
                <a:spcPts val="0"/>
              </a:spcAft>
              <a:buClr>
                <a:schemeClr val="dk2"/>
              </a:buClr>
              <a:buSzPts val="1200"/>
              <a:buNone/>
              <a:defRPr sz="1600">
                <a:solidFill>
                  <a:schemeClr val="dk2"/>
                </a:solidFill>
              </a:defRPr>
            </a:lvl3pPr>
            <a:lvl4pPr lvl="3" algn="ctr" rtl="0">
              <a:spcBef>
                <a:spcPts val="0"/>
              </a:spcBef>
              <a:spcAft>
                <a:spcPts val="0"/>
              </a:spcAft>
              <a:buClr>
                <a:schemeClr val="dk2"/>
              </a:buClr>
              <a:buSzPts val="1200"/>
              <a:buNone/>
              <a:defRPr sz="1600">
                <a:solidFill>
                  <a:schemeClr val="dk2"/>
                </a:solidFill>
              </a:defRPr>
            </a:lvl4pPr>
            <a:lvl5pPr lvl="4" algn="ctr" rtl="0">
              <a:spcBef>
                <a:spcPts val="0"/>
              </a:spcBef>
              <a:spcAft>
                <a:spcPts val="0"/>
              </a:spcAft>
              <a:buClr>
                <a:schemeClr val="dk2"/>
              </a:buClr>
              <a:buSzPts val="1200"/>
              <a:buNone/>
              <a:defRPr sz="1600">
                <a:solidFill>
                  <a:schemeClr val="dk2"/>
                </a:solidFill>
              </a:defRPr>
            </a:lvl5pPr>
            <a:lvl6pPr lvl="5" algn="ctr" rtl="0">
              <a:spcBef>
                <a:spcPts val="0"/>
              </a:spcBef>
              <a:spcAft>
                <a:spcPts val="0"/>
              </a:spcAft>
              <a:buClr>
                <a:schemeClr val="dk2"/>
              </a:buClr>
              <a:buSzPts val="1200"/>
              <a:buNone/>
              <a:defRPr sz="1600">
                <a:solidFill>
                  <a:schemeClr val="dk2"/>
                </a:solidFill>
              </a:defRPr>
            </a:lvl6pPr>
            <a:lvl7pPr lvl="6" algn="ctr" rtl="0">
              <a:spcBef>
                <a:spcPts val="0"/>
              </a:spcBef>
              <a:spcAft>
                <a:spcPts val="0"/>
              </a:spcAft>
              <a:buClr>
                <a:schemeClr val="dk2"/>
              </a:buClr>
              <a:buSzPts val="1200"/>
              <a:buNone/>
              <a:defRPr sz="1600">
                <a:solidFill>
                  <a:schemeClr val="dk2"/>
                </a:solidFill>
              </a:defRPr>
            </a:lvl7pPr>
            <a:lvl8pPr lvl="7" algn="ctr" rtl="0">
              <a:spcBef>
                <a:spcPts val="0"/>
              </a:spcBef>
              <a:spcAft>
                <a:spcPts val="0"/>
              </a:spcAft>
              <a:buClr>
                <a:schemeClr val="dk2"/>
              </a:buClr>
              <a:buSzPts val="1200"/>
              <a:buNone/>
              <a:defRPr sz="1600">
                <a:solidFill>
                  <a:schemeClr val="dk2"/>
                </a:solidFill>
              </a:defRPr>
            </a:lvl8pPr>
            <a:lvl9pPr lvl="8" algn="ctr" rtl="0">
              <a:spcBef>
                <a:spcPts val="0"/>
              </a:spcBef>
              <a:spcAft>
                <a:spcPts val="0"/>
              </a:spcAft>
              <a:buClr>
                <a:schemeClr val="dk2"/>
              </a:buClr>
              <a:buSzPts val="1200"/>
              <a:buNone/>
              <a:defRPr sz="1600">
                <a:solidFill>
                  <a:schemeClr val="dk2"/>
                </a:solidFill>
              </a:defRPr>
            </a:lvl9pPr>
          </a:lstStyle>
          <a:p>
            <a:endParaRPr/>
          </a:p>
        </p:txBody>
      </p:sp>
      <p:sp>
        <p:nvSpPr>
          <p:cNvPr id="1261" name="Google Shape;1261;p108"/>
          <p:cNvSpPr txBox="1">
            <a:spLocks noGrp="1"/>
          </p:cNvSpPr>
          <p:nvPr>
            <p:ph type="sldNum" idx="12"/>
          </p:nvPr>
        </p:nvSpPr>
        <p:spPr>
          <a:xfrm>
            <a:off x="11409045" y="6333135"/>
            <a:ext cx="731600" cy="524800"/>
          </a:xfrm>
          <a:prstGeom prst="rect">
            <a:avLst/>
          </a:prstGeom>
          <a:noFill/>
          <a:ln>
            <a:noFill/>
          </a:ln>
        </p:spPr>
        <p:txBody>
          <a:bodyPr spcFirstLastPara="1" wrap="square" lIns="91425" tIns="91425" rIns="91425" bIns="91425" anchor="t" anchorCtr="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algn="l"/>
            <a:fld id="{00000000-1234-1234-1234-123412341234}" type="slidenum">
              <a:rPr lang="en" smtClean="0"/>
              <a:pPr algn="l"/>
              <a:t>‹#›</a:t>
            </a:fld>
            <a:endParaRPr lang="en"/>
          </a:p>
        </p:txBody>
      </p:sp>
    </p:spTree>
    <p:extLst>
      <p:ext uri="{BB962C8B-B14F-4D97-AF65-F5344CB8AC3E}">
        <p14:creationId xmlns:p14="http://schemas.microsoft.com/office/powerpoint/2010/main" val="40345936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ustom Layout 1 1 1 1">
  <p:cSld name="Custom Layout 1 1 1 1">
    <p:spTree>
      <p:nvGrpSpPr>
        <p:cNvPr id="1" name="Shape 147"/>
        <p:cNvGrpSpPr/>
        <p:nvPr/>
      </p:nvGrpSpPr>
      <p:grpSpPr>
        <a:xfrm>
          <a:off x="0" y="0"/>
          <a:ext cx="0" cy="0"/>
          <a:chOff x="0" y="0"/>
          <a:chExt cx="0" cy="0"/>
        </a:xfrm>
      </p:grpSpPr>
      <p:sp>
        <p:nvSpPr>
          <p:cNvPr id="148" name="Google Shape;148;p11"/>
          <p:cNvSpPr txBox="1">
            <a:spLocks noGrp="1"/>
          </p:cNvSpPr>
          <p:nvPr>
            <p:ph type="sldNum" idx="12"/>
          </p:nvPr>
        </p:nvSpPr>
        <p:spPr>
          <a:xfrm>
            <a:off x="11409045" y="6333135"/>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l"/>
            <a:fld id="{00000000-1234-1234-1234-123412341234}" type="slidenum">
              <a:rPr lang="en" smtClean="0"/>
              <a:pPr algn="l"/>
              <a:t>‹#›</a:t>
            </a:fld>
            <a:endParaRPr lang="en"/>
          </a:p>
        </p:txBody>
      </p:sp>
      <p:pic>
        <p:nvPicPr>
          <p:cNvPr id="149" name="Google Shape;149;p11"/>
          <p:cNvPicPr preferRelativeResize="0"/>
          <p:nvPr/>
        </p:nvPicPr>
        <p:blipFill rotWithShape="1">
          <a:blip r:embed="rId2">
            <a:alphaModFix/>
          </a:blip>
          <a:srcRect/>
          <a:stretch/>
        </p:blipFill>
        <p:spPr>
          <a:xfrm>
            <a:off x="7" y="-877633"/>
            <a:ext cx="6858000" cy="6858000"/>
          </a:xfrm>
          <a:prstGeom prst="rect">
            <a:avLst/>
          </a:prstGeom>
          <a:noFill/>
          <a:ln>
            <a:noFill/>
          </a:ln>
        </p:spPr>
      </p:pic>
      <p:sp>
        <p:nvSpPr>
          <p:cNvPr id="150" name="Google Shape;150;p11"/>
          <p:cNvSpPr txBox="1">
            <a:spLocks noGrp="1"/>
          </p:cNvSpPr>
          <p:nvPr>
            <p:ph type="title"/>
          </p:nvPr>
        </p:nvSpPr>
        <p:spPr>
          <a:xfrm>
            <a:off x="758995" y="2266984"/>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0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000"/>
              <a:buFont typeface="Arial"/>
              <a:buNone/>
              <a:defRPr sz="4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000"/>
              <a:buFont typeface="Arial"/>
              <a:buNone/>
              <a:defRPr sz="4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000"/>
              <a:buFont typeface="Arial"/>
              <a:buNone/>
              <a:defRPr sz="4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000"/>
              <a:buFont typeface="Arial"/>
              <a:buNone/>
              <a:defRPr sz="4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000"/>
              <a:buFont typeface="Arial"/>
              <a:buNone/>
              <a:defRPr sz="4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000"/>
              <a:buFont typeface="Arial"/>
              <a:buNone/>
              <a:defRPr sz="4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000"/>
              <a:buFont typeface="Arial"/>
              <a:buNone/>
              <a:defRPr sz="4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000"/>
              <a:buFont typeface="Arial"/>
              <a:buNone/>
              <a:defRPr sz="4000" b="1" i="0" u="none" strike="noStrike" cap="none">
                <a:solidFill>
                  <a:srgbClr val="F0F6FC"/>
                </a:solidFill>
                <a:latin typeface="Arial"/>
                <a:ea typeface="Arial"/>
                <a:cs typeface="Arial"/>
                <a:sym typeface="Arial"/>
              </a:defRPr>
            </a:lvl9pPr>
          </a:lstStyle>
          <a:p>
            <a:endParaRPr/>
          </a:p>
        </p:txBody>
      </p:sp>
      <p:sp>
        <p:nvSpPr>
          <p:cNvPr id="151" name="Google Shape;151;p11"/>
          <p:cNvSpPr txBox="1">
            <a:spLocks noGrp="1"/>
          </p:cNvSpPr>
          <p:nvPr>
            <p:ph type="title" idx="2"/>
          </p:nvPr>
        </p:nvSpPr>
        <p:spPr>
          <a:xfrm>
            <a:off x="6450500" y="979329"/>
            <a:ext cx="5273200" cy="51948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1800"/>
              <a:buNone/>
              <a:defRPr sz="2400" i="0" u="none" strike="noStrike" cap="none">
                <a:solidFill>
                  <a:schemeClr val="dk1"/>
                </a:solidFill>
              </a:defRPr>
            </a:lvl1pPr>
            <a:lvl2pPr marR="0" lvl="1" algn="l" rtl="0">
              <a:lnSpc>
                <a:spcPct val="100000"/>
              </a:lnSpc>
              <a:spcBef>
                <a:spcPts val="0"/>
              </a:spcBef>
              <a:spcAft>
                <a:spcPts val="0"/>
              </a:spcAft>
              <a:buClr>
                <a:srgbClr val="F0F6FC"/>
              </a:buClr>
              <a:buSzPts val="1800"/>
              <a:buNone/>
              <a:defRPr sz="2400" i="0" u="none" strike="noStrike" cap="none">
                <a:solidFill>
                  <a:srgbClr val="F0F6FC"/>
                </a:solidFill>
              </a:defRPr>
            </a:lvl2pPr>
            <a:lvl3pPr marR="0" lvl="2" algn="l" rtl="0">
              <a:lnSpc>
                <a:spcPct val="100000"/>
              </a:lnSpc>
              <a:spcBef>
                <a:spcPts val="0"/>
              </a:spcBef>
              <a:spcAft>
                <a:spcPts val="0"/>
              </a:spcAft>
              <a:buClr>
                <a:srgbClr val="F0F6FC"/>
              </a:buClr>
              <a:buSzPts val="1800"/>
              <a:buNone/>
              <a:defRPr sz="2400" i="0" u="none" strike="noStrike" cap="none">
                <a:solidFill>
                  <a:srgbClr val="F0F6FC"/>
                </a:solidFill>
              </a:defRPr>
            </a:lvl3pPr>
            <a:lvl4pPr marR="0" lvl="3" algn="l" rtl="0">
              <a:lnSpc>
                <a:spcPct val="100000"/>
              </a:lnSpc>
              <a:spcBef>
                <a:spcPts val="0"/>
              </a:spcBef>
              <a:spcAft>
                <a:spcPts val="0"/>
              </a:spcAft>
              <a:buClr>
                <a:srgbClr val="F0F6FC"/>
              </a:buClr>
              <a:buSzPts val="1800"/>
              <a:buNone/>
              <a:defRPr sz="2400" i="0" u="none" strike="noStrike" cap="none">
                <a:solidFill>
                  <a:srgbClr val="F0F6FC"/>
                </a:solidFill>
              </a:defRPr>
            </a:lvl4pPr>
            <a:lvl5pPr marR="0" lvl="4" algn="l" rtl="0">
              <a:lnSpc>
                <a:spcPct val="100000"/>
              </a:lnSpc>
              <a:spcBef>
                <a:spcPts val="0"/>
              </a:spcBef>
              <a:spcAft>
                <a:spcPts val="0"/>
              </a:spcAft>
              <a:buClr>
                <a:srgbClr val="F0F6FC"/>
              </a:buClr>
              <a:buSzPts val="1800"/>
              <a:buNone/>
              <a:defRPr sz="2400" i="0" u="none" strike="noStrike" cap="none">
                <a:solidFill>
                  <a:srgbClr val="F0F6FC"/>
                </a:solidFill>
              </a:defRPr>
            </a:lvl5pPr>
            <a:lvl6pPr marR="0" lvl="5" algn="l" rtl="0">
              <a:lnSpc>
                <a:spcPct val="100000"/>
              </a:lnSpc>
              <a:spcBef>
                <a:spcPts val="0"/>
              </a:spcBef>
              <a:spcAft>
                <a:spcPts val="0"/>
              </a:spcAft>
              <a:buClr>
                <a:srgbClr val="F0F6FC"/>
              </a:buClr>
              <a:buSzPts val="1800"/>
              <a:buNone/>
              <a:defRPr sz="2400" i="0" u="none" strike="noStrike" cap="none">
                <a:solidFill>
                  <a:srgbClr val="F0F6FC"/>
                </a:solidFill>
              </a:defRPr>
            </a:lvl6pPr>
            <a:lvl7pPr marR="0" lvl="6" algn="l" rtl="0">
              <a:lnSpc>
                <a:spcPct val="100000"/>
              </a:lnSpc>
              <a:spcBef>
                <a:spcPts val="0"/>
              </a:spcBef>
              <a:spcAft>
                <a:spcPts val="0"/>
              </a:spcAft>
              <a:buClr>
                <a:srgbClr val="F0F6FC"/>
              </a:buClr>
              <a:buSzPts val="1800"/>
              <a:buNone/>
              <a:defRPr sz="2400" i="0" u="none" strike="noStrike" cap="none">
                <a:solidFill>
                  <a:srgbClr val="F0F6FC"/>
                </a:solidFill>
              </a:defRPr>
            </a:lvl7pPr>
            <a:lvl8pPr marR="0" lvl="7" algn="l" rtl="0">
              <a:lnSpc>
                <a:spcPct val="100000"/>
              </a:lnSpc>
              <a:spcBef>
                <a:spcPts val="0"/>
              </a:spcBef>
              <a:spcAft>
                <a:spcPts val="0"/>
              </a:spcAft>
              <a:buClr>
                <a:srgbClr val="F0F6FC"/>
              </a:buClr>
              <a:buSzPts val="1800"/>
              <a:buNone/>
              <a:defRPr sz="2400" i="0" u="none" strike="noStrike" cap="none">
                <a:solidFill>
                  <a:srgbClr val="F0F6FC"/>
                </a:solidFill>
              </a:defRPr>
            </a:lvl8pPr>
            <a:lvl9pPr marR="0" lvl="8" algn="l" rtl="0">
              <a:lnSpc>
                <a:spcPct val="100000"/>
              </a:lnSpc>
              <a:spcBef>
                <a:spcPts val="0"/>
              </a:spcBef>
              <a:spcAft>
                <a:spcPts val="0"/>
              </a:spcAft>
              <a:buClr>
                <a:srgbClr val="F0F6FC"/>
              </a:buClr>
              <a:buSzPts val="1800"/>
              <a:buNone/>
              <a:defRPr sz="2400" i="0" u="none" strike="noStrike" cap="none">
                <a:solidFill>
                  <a:srgbClr val="F0F6FC"/>
                </a:solidFill>
              </a:defRPr>
            </a:lvl9pPr>
          </a:lstStyle>
          <a:p>
            <a:endParaRPr/>
          </a:p>
        </p:txBody>
      </p:sp>
      <p:sp>
        <p:nvSpPr>
          <p:cNvPr id="152" name="Google Shape;152;p11"/>
          <p:cNvSpPr/>
          <p:nvPr/>
        </p:nvSpPr>
        <p:spPr>
          <a:xfrm>
            <a:off x="6085600" y="0"/>
            <a:ext cx="6106400" cy="68580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153" name="Google Shape;153;p11"/>
          <p:cNvPicPr preferRelativeResize="0"/>
          <p:nvPr/>
        </p:nvPicPr>
        <p:blipFill>
          <a:blip r:embed="rId3">
            <a:alphaModFix/>
          </a:blip>
          <a:stretch>
            <a:fillRect/>
          </a:stretch>
        </p:blipFill>
        <p:spPr>
          <a:xfrm>
            <a:off x="11591966" y="220231"/>
            <a:ext cx="365733" cy="298024"/>
          </a:xfrm>
          <a:prstGeom prst="rect">
            <a:avLst/>
          </a:prstGeom>
          <a:noFill/>
          <a:ln>
            <a:noFill/>
          </a:ln>
        </p:spPr>
      </p:pic>
      <p:sp>
        <p:nvSpPr>
          <p:cNvPr id="154" name="Google Shape;154;p11"/>
          <p:cNvSpPr txBox="1"/>
          <p:nvPr/>
        </p:nvSpPr>
        <p:spPr>
          <a:xfrm>
            <a:off x="8039877" y="186633"/>
            <a:ext cx="3407600" cy="365200"/>
          </a:xfrm>
          <a:prstGeom prst="rect">
            <a:avLst/>
          </a:prstGeom>
          <a:noFill/>
          <a:ln>
            <a:noFill/>
          </a:ln>
        </p:spPr>
        <p:txBody>
          <a:bodyPr spcFirstLastPara="1" wrap="square" lIns="25400" tIns="25400" rIns="25400" bIns="25400" anchor="ctr" anchorCtr="0">
            <a:noAutofit/>
          </a:bodyPr>
          <a:lstStyle/>
          <a:p>
            <a:pPr marL="0" marR="0" lvl="0" indent="0" algn="r" rtl="0">
              <a:lnSpc>
                <a:spcPct val="100000"/>
              </a:lnSpc>
              <a:spcBef>
                <a:spcPts val="0"/>
              </a:spcBef>
              <a:spcAft>
                <a:spcPts val="0"/>
              </a:spcAft>
              <a:buClr>
                <a:schemeClr val="dk2"/>
              </a:buClr>
              <a:buSzPts val="700"/>
              <a:buFont typeface="Arial"/>
              <a:buNone/>
            </a:pPr>
            <a:r>
              <a:rPr lang="en" sz="1600" i="0" u="none" strike="noStrike" cap="none">
                <a:solidFill>
                  <a:schemeClr val="dk2"/>
                </a:solidFill>
                <a:latin typeface="Roboto Mono"/>
                <a:ea typeface="Roboto Mono"/>
                <a:cs typeface="Roboto Mono"/>
                <a:sym typeface="Roboto Mono"/>
              </a:rPr>
              <a:t>GitHub Copilot</a:t>
            </a:r>
            <a:endParaRPr sz="1600" i="0" u="none" strike="noStrike" cap="none">
              <a:solidFill>
                <a:schemeClr val="dk2"/>
              </a:solidFill>
              <a:latin typeface="Roboto Mono"/>
              <a:ea typeface="Roboto Mono"/>
              <a:cs typeface="Roboto Mono"/>
              <a:sym typeface="Roboto Mono"/>
            </a:endParaRPr>
          </a:p>
        </p:txBody>
      </p:sp>
      <p:pic>
        <p:nvPicPr>
          <p:cNvPr id="155" name="Google Shape;155;p11"/>
          <p:cNvPicPr preferRelativeResize="0"/>
          <p:nvPr/>
        </p:nvPicPr>
        <p:blipFill>
          <a:blip r:embed="rId4">
            <a:alphaModFix/>
          </a:blip>
          <a:stretch>
            <a:fillRect/>
          </a:stretch>
        </p:blipFill>
        <p:spPr>
          <a:xfrm>
            <a:off x="378001" y="333801"/>
            <a:ext cx="817433" cy="1008233"/>
          </a:xfrm>
          <a:prstGeom prst="rect">
            <a:avLst/>
          </a:prstGeom>
          <a:noFill/>
          <a:ln>
            <a:noFill/>
          </a:ln>
        </p:spPr>
      </p:pic>
      <p:sp>
        <p:nvSpPr>
          <p:cNvPr id="156" name="Google Shape;156;p11"/>
          <p:cNvSpPr txBox="1"/>
          <p:nvPr/>
        </p:nvSpPr>
        <p:spPr>
          <a:xfrm>
            <a:off x="0" y="333800"/>
            <a:ext cx="6085600" cy="1066855"/>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5333" b="1">
                <a:solidFill>
                  <a:srgbClr val="9FC5E8"/>
                </a:solidFill>
              </a:rPr>
              <a:t>Demo</a:t>
            </a:r>
            <a:endParaRPr sz="5333" b="1">
              <a:solidFill>
                <a:srgbClr val="9FC5E8"/>
              </a:solidFill>
            </a:endParaRPr>
          </a:p>
        </p:txBody>
      </p:sp>
    </p:spTree>
    <p:extLst>
      <p:ext uri="{BB962C8B-B14F-4D97-AF65-F5344CB8AC3E}">
        <p14:creationId xmlns:p14="http://schemas.microsoft.com/office/powerpoint/2010/main" val="18267545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9. Speaker card (1 person)">
  <p:cSld name="9. Speaker card (1 person)">
    <p:spTree>
      <p:nvGrpSpPr>
        <p:cNvPr id="1" name="Shape 220"/>
        <p:cNvGrpSpPr/>
        <p:nvPr/>
      </p:nvGrpSpPr>
      <p:grpSpPr>
        <a:xfrm>
          <a:off x="0" y="0"/>
          <a:ext cx="0" cy="0"/>
          <a:chOff x="0" y="0"/>
          <a:chExt cx="0" cy="0"/>
        </a:xfrm>
      </p:grpSpPr>
      <p:pic>
        <p:nvPicPr>
          <p:cNvPr id="221" name="Google Shape;221;p22"/>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222" name="Google Shape;222;p22"/>
          <p:cNvSpPr txBox="1">
            <a:spLocks noGrp="1"/>
          </p:cNvSpPr>
          <p:nvPr>
            <p:ph type="title"/>
          </p:nvPr>
        </p:nvSpPr>
        <p:spPr>
          <a:xfrm>
            <a:off x="4446016" y="2540000"/>
            <a:ext cx="5779200" cy="9876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None/>
              <a:defRPr sz="48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23" name="Google Shape;223;p22"/>
          <p:cNvSpPr txBox="1">
            <a:spLocks noGrp="1"/>
          </p:cNvSpPr>
          <p:nvPr>
            <p:ph type="subTitle" idx="1"/>
          </p:nvPr>
        </p:nvSpPr>
        <p:spPr>
          <a:xfrm>
            <a:off x="4446016" y="3332480"/>
            <a:ext cx="5779200" cy="451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400"/>
              <a:buFont typeface="Roboto Mono"/>
              <a:buNone/>
              <a:defRPr sz="2133">
                <a:solidFill>
                  <a:schemeClr val="dk1"/>
                </a:solidFill>
                <a:latin typeface="Roboto Mono"/>
                <a:ea typeface="Roboto Mono"/>
                <a:cs typeface="Roboto Mono"/>
                <a:sym typeface="Roboto Mono"/>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24" name="Google Shape;224;p22"/>
          <p:cNvSpPr txBox="1">
            <a:spLocks noGrp="1"/>
          </p:cNvSpPr>
          <p:nvPr>
            <p:ph type="subTitle" idx="2"/>
          </p:nvPr>
        </p:nvSpPr>
        <p:spPr>
          <a:xfrm>
            <a:off x="4446016" y="3832352"/>
            <a:ext cx="5779200" cy="451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8B949E"/>
              </a:buClr>
              <a:buSzPts val="1100"/>
              <a:buFont typeface="Arial"/>
              <a:buNone/>
              <a:defRPr sz="1333">
                <a:solidFill>
                  <a:schemeClr val="dk1"/>
                </a:solidFill>
                <a:latin typeface="Roboto Mono"/>
                <a:ea typeface="Roboto Mono"/>
                <a:cs typeface="Roboto Mono"/>
                <a:sym typeface="Roboto Mono"/>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25" name="Google Shape;225;p22"/>
          <p:cNvSpPr>
            <a:spLocks noGrp="1"/>
          </p:cNvSpPr>
          <p:nvPr>
            <p:ph type="pic" idx="3"/>
          </p:nvPr>
        </p:nvSpPr>
        <p:spPr>
          <a:xfrm>
            <a:off x="1849629" y="2286000"/>
            <a:ext cx="2286000" cy="2286000"/>
          </a:xfrm>
          <a:prstGeom prst="ellipse">
            <a:avLst/>
          </a:prstGeom>
          <a:noFill/>
          <a:ln w="19050" cap="flat" cmpd="sng">
            <a:solidFill>
              <a:schemeClr val="accent1"/>
            </a:solidFill>
            <a:prstDash val="solid"/>
            <a:round/>
            <a:headEnd type="none" w="sm" len="sm"/>
            <a:tailEnd type="none" w="sm" len="sm"/>
          </a:ln>
          <a:effectLst>
            <a:reflection stA="20000" endPos="15000" dist="19050" dir="5400000" fadeDir="5400012" sy="-100000" algn="bl" rotWithShape="0"/>
          </a:effectLst>
        </p:spPr>
      </p:sp>
      <p:sp>
        <p:nvSpPr>
          <p:cNvPr id="226" name="Google Shape;226;p22"/>
          <p:cNvSpPr txBox="1">
            <a:spLocks noGrp="1"/>
          </p:cNvSpPr>
          <p:nvPr>
            <p:ph type="sldNum" idx="12"/>
          </p:nvPr>
        </p:nvSpPr>
        <p:spPr>
          <a:xfrm>
            <a:off x="11409045" y="6333135"/>
            <a:ext cx="731600" cy="524800"/>
          </a:xfrm>
          <a:prstGeom prst="rect">
            <a:avLst/>
          </a:prstGeom>
          <a:noFill/>
          <a:ln>
            <a:noFill/>
          </a:ln>
        </p:spPr>
        <p:txBody>
          <a:bodyPr spcFirstLastPara="1" wrap="square" lIns="91425" tIns="91425" rIns="91425" bIns="91425" anchor="t" anchorCtr="0">
            <a:noAutofit/>
          </a:bodyPr>
          <a:lstStyle>
            <a:lvl1pPr lvl="0">
              <a:buNone/>
              <a:defRPr>
                <a:solidFill>
                  <a:schemeClr val="dk1"/>
                </a:solidFill>
                <a:latin typeface="Roboto Mono"/>
                <a:ea typeface="Roboto Mono"/>
                <a:cs typeface="Roboto Mono"/>
                <a:sym typeface="Roboto Mono"/>
              </a:defRPr>
            </a:lvl1pPr>
            <a:lvl2pPr lvl="1">
              <a:buNone/>
              <a:defRPr>
                <a:solidFill>
                  <a:schemeClr val="dk1"/>
                </a:solidFill>
                <a:latin typeface="Roboto Mono"/>
                <a:ea typeface="Roboto Mono"/>
                <a:cs typeface="Roboto Mono"/>
                <a:sym typeface="Roboto Mono"/>
              </a:defRPr>
            </a:lvl2pPr>
            <a:lvl3pPr lvl="2">
              <a:buNone/>
              <a:defRPr>
                <a:solidFill>
                  <a:schemeClr val="dk1"/>
                </a:solidFill>
                <a:latin typeface="Roboto Mono"/>
                <a:ea typeface="Roboto Mono"/>
                <a:cs typeface="Roboto Mono"/>
                <a:sym typeface="Roboto Mono"/>
              </a:defRPr>
            </a:lvl3pPr>
            <a:lvl4pPr lvl="3">
              <a:buNone/>
              <a:defRPr>
                <a:solidFill>
                  <a:schemeClr val="dk1"/>
                </a:solidFill>
                <a:latin typeface="Roboto Mono"/>
                <a:ea typeface="Roboto Mono"/>
                <a:cs typeface="Roboto Mono"/>
                <a:sym typeface="Roboto Mono"/>
              </a:defRPr>
            </a:lvl4pPr>
            <a:lvl5pPr lvl="4">
              <a:buNone/>
              <a:defRPr>
                <a:solidFill>
                  <a:schemeClr val="dk1"/>
                </a:solidFill>
                <a:latin typeface="Roboto Mono"/>
                <a:ea typeface="Roboto Mono"/>
                <a:cs typeface="Roboto Mono"/>
                <a:sym typeface="Roboto Mono"/>
              </a:defRPr>
            </a:lvl5pPr>
            <a:lvl6pPr lvl="5">
              <a:buNone/>
              <a:defRPr>
                <a:solidFill>
                  <a:schemeClr val="dk1"/>
                </a:solidFill>
                <a:latin typeface="Roboto Mono"/>
                <a:ea typeface="Roboto Mono"/>
                <a:cs typeface="Roboto Mono"/>
                <a:sym typeface="Roboto Mono"/>
              </a:defRPr>
            </a:lvl6pPr>
            <a:lvl7pPr lvl="6">
              <a:buNone/>
              <a:defRPr>
                <a:solidFill>
                  <a:schemeClr val="dk1"/>
                </a:solidFill>
                <a:latin typeface="Roboto Mono"/>
                <a:ea typeface="Roboto Mono"/>
                <a:cs typeface="Roboto Mono"/>
                <a:sym typeface="Roboto Mono"/>
              </a:defRPr>
            </a:lvl7pPr>
            <a:lvl8pPr lvl="7">
              <a:buNone/>
              <a:defRPr>
                <a:solidFill>
                  <a:schemeClr val="dk1"/>
                </a:solidFill>
                <a:latin typeface="Roboto Mono"/>
                <a:ea typeface="Roboto Mono"/>
                <a:cs typeface="Roboto Mono"/>
                <a:sym typeface="Roboto Mono"/>
              </a:defRPr>
            </a:lvl8pPr>
            <a:lvl9pPr lvl="8">
              <a:buNone/>
              <a:defRPr>
                <a:solidFill>
                  <a:schemeClr val="dk1"/>
                </a:solidFill>
                <a:latin typeface="Roboto Mono"/>
                <a:ea typeface="Roboto Mono"/>
                <a:cs typeface="Roboto Mono"/>
                <a:sym typeface="Roboto Mono"/>
              </a:defRPr>
            </a:lvl9pPr>
          </a:lstStyle>
          <a:p>
            <a:pPr algn="l"/>
            <a:fld id="{00000000-1234-1234-1234-123412341234}" type="slidenum">
              <a:rPr lang="en" smtClean="0"/>
              <a:pPr algn="l"/>
              <a:t>‹#›</a:t>
            </a:fld>
            <a:endParaRPr lang="en"/>
          </a:p>
        </p:txBody>
      </p:sp>
    </p:spTree>
    <p:extLst>
      <p:ext uri="{BB962C8B-B14F-4D97-AF65-F5344CB8AC3E}">
        <p14:creationId xmlns:p14="http://schemas.microsoft.com/office/powerpoint/2010/main" val="3259598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 Blank">
  <p:cSld name="2. Blank">
    <p:bg>
      <p:bgPr>
        <a:solidFill>
          <a:schemeClr val="lt1"/>
        </a:solidFill>
        <a:effectLst/>
      </p:bgPr>
    </p:bg>
    <p:spTree>
      <p:nvGrpSpPr>
        <p:cNvPr id="1" name="Shape 1690"/>
        <p:cNvGrpSpPr/>
        <p:nvPr/>
      </p:nvGrpSpPr>
      <p:grpSpPr>
        <a:xfrm>
          <a:off x="0" y="0"/>
          <a:ext cx="0" cy="0"/>
          <a:chOff x="0" y="0"/>
          <a:chExt cx="0" cy="0"/>
        </a:xfrm>
      </p:grpSpPr>
      <p:pic>
        <p:nvPicPr>
          <p:cNvPr id="1691" name="Google Shape;1691;p135"/>
          <p:cNvPicPr preferRelativeResize="0"/>
          <p:nvPr/>
        </p:nvPicPr>
        <p:blipFill rotWithShape="1">
          <a:blip r:embed="rId2">
            <a:alphaModFix/>
          </a:blip>
          <a:srcRect/>
          <a:stretch/>
        </p:blipFill>
        <p:spPr>
          <a:xfrm>
            <a:off x="6028273" y="-711205"/>
            <a:ext cx="6851675" cy="6858017"/>
          </a:xfrm>
          <a:prstGeom prst="rect">
            <a:avLst/>
          </a:prstGeom>
          <a:noFill/>
          <a:ln>
            <a:noFill/>
          </a:ln>
        </p:spPr>
      </p:pic>
      <p:sp>
        <p:nvSpPr>
          <p:cNvPr id="1692" name="Google Shape;1692;p135"/>
          <p:cNvSpPr txBox="1">
            <a:spLocks noGrp="1"/>
          </p:cNvSpPr>
          <p:nvPr>
            <p:ph type="sldNum" idx="12"/>
          </p:nvPr>
        </p:nvSpPr>
        <p:spPr>
          <a:xfrm>
            <a:off x="11409045" y="6333135"/>
            <a:ext cx="731600" cy="524800"/>
          </a:xfrm>
          <a:prstGeom prst="rect">
            <a:avLst/>
          </a:prstGeom>
          <a:noFill/>
          <a:ln>
            <a:noFill/>
          </a:ln>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algn="l"/>
            <a:fld id="{00000000-1234-1234-1234-123412341234}" type="slidenum">
              <a:rPr lang="en" smtClean="0"/>
              <a:pPr algn="l"/>
              <a:t>‹#›</a:t>
            </a:fld>
            <a:endParaRPr lang="en"/>
          </a:p>
        </p:txBody>
      </p:sp>
    </p:spTree>
    <p:extLst>
      <p:ext uri="{BB962C8B-B14F-4D97-AF65-F5344CB8AC3E}">
        <p14:creationId xmlns:p14="http://schemas.microsoft.com/office/powerpoint/2010/main" val="2332481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4413-82C1-4EBC-8C6B-BC5F842D13A2}"/>
              </a:ext>
            </a:extLst>
          </p:cNvPr>
          <p:cNvSpPr>
            <a:spLocks noGrp="1"/>
          </p:cNvSpPr>
          <p:nvPr>
            <p:ph type="title"/>
          </p:nvPr>
        </p:nvSpPr>
        <p:spPr/>
        <p:txBody>
          <a:bodyPr>
            <a:normAutofit/>
          </a:bodyPr>
          <a:lstStyle>
            <a:lvl1pPr>
              <a:lnSpc>
                <a:spcPct val="90000"/>
              </a:lnSpc>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28F029A-192E-4A44-ACC7-6C5212C77736}"/>
              </a:ext>
            </a:extLst>
          </p:cNvPr>
          <p:cNvSpPr>
            <a:spLocks noGrp="1"/>
          </p:cNvSpPr>
          <p:nvPr>
            <p:ph idx="1"/>
          </p:nvPr>
        </p:nvSpPr>
        <p:spPr>
          <a:xfrm>
            <a:off x="420624" y="1825625"/>
            <a:ext cx="10515600" cy="4206383"/>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Date Placeholder 10">
            <a:extLst>
              <a:ext uri="{FF2B5EF4-FFF2-40B4-BE49-F238E27FC236}">
                <a16:creationId xmlns:a16="http://schemas.microsoft.com/office/drawing/2014/main" id="{A25CBB87-BE9B-82CE-8A24-F21EEA0366C3}"/>
              </a:ext>
            </a:extLst>
          </p:cNvPr>
          <p:cNvSpPr>
            <a:spLocks noGrp="1"/>
          </p:cNvSpPr>
          <p:nvPr>
            <p:ph type="dt" sz="half" idx="10"/>
          </p:nvPr>
        </p:nvSpPr>
        <p:spPr/>
        <p:txBody>
          <a:bodyPr/>
          <a:lstStyle/>
          <a:p>
            <a:fld id="{57997BA6-BEF8-495F-ACCD-8D19769E4FC6}" type="datetime2">
              <a:rPr lang="en-US" smtClean="0"/>
              <a:t>Monday, April 29, 2024</a:t>
            </a:fld>
            <a:endParaRPr lang="en-US" dirty="0"/>
          </a:p>
        </p:txBody>
      </p:sp>
      <p:sp>
        <p:nvSpPr>
          <p:cNvPr id="12" name="Footer Placeholder 11">
            <a:extLst>
              <a:ext uri="{FF2B5EF4-FFF2-40B4-BE49-F238E27FC236}">
                <a16:creationId xmlns:a16="http://schemas.microsoft.com/office/drawing/2014/main" id="{B2131628-C033-9728-C4CF-90CDBCB89F7F}"/>
              </a:ext>
            </a:extLst>
          </p:cNvPr>
          <p:cNvSpPr>
            <a:spLocks noGrp="1"/>
          </p:cNvSpPr>
          <p:nvPr>
            <p:ph type="ftr" sz="quarter" idx="11"/>
          </p:nvPr>
        </p:nvSpPr>
        <p:spPr/>
        <p:txBody>
          <a:bodyPr/>
          <a:lstStyle/>
          <a:p>
            <a:r>
              <a:rPr lang="en-US" dirty="0"/>
              <a:t>Sample Footer Text</a:t>
            </a:r>
          </a:p>
        </p:txBody>
      </p:sp>
      <p:sp>
        <p:nvSpPr>
          <p:cNvPr id="13" name="Slide Number Placeholder 12">
            <a:extLst>
              <a:ext uri="{FF2B5EF4-FFF2-40B4-BE49-F238E27FC236}">
                <a16:creationId xmlns:a16="http://schemas.microsoft.com/office/drawing/2014/main" id="{B67216CA-9A26-BBE7-68A3-9237D22CDFC8}"/>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790627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F4BC-D1E9-40F0-A26B-9EA9B6B69755}"/>
              </a:ext>
            </a:extLst>
          </p:cNvPr>
          <p:cNvSpPr>
            <a:spLocks noGrp="1"/>
          </p:cNvSpPr>
          <p:nvPr>
            <p:ph type="title"/>
          </p:nvPr>
        </p:nvSpPr>
        <p:spPr>
          <a:xfrm>
            <a:off x="420624" y="1081941"/>
            <a:ext cx="10515600" cy="2852737"/>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F7974A6-FAB9-47DA-8F1A-701DFC8DF327}"/>
              </a:ext>
            </a:extLst>
          </p:cNvPr>
          <p:cNvSpPr>
            <a:spLocks noGrp="1"/>
          </p:cNvSpPr>
          <p:nvPr>
            <p:ph type="body" idx="1"/>
          </p:nvPr>
        </p:nvSpPr>
        <p:spPr>
          <a:xfrm>
            <a:off x="420624" y="3961666"/>
            <a:ext cx="10515600" cy="1500187"/>
          </a:xfrm>
        </p:spPr>
        <p:txBody>
          <a:bodyPr>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Date Placeholder 9">
            <a:extLst>
              <a:ext uri="{FF2B5EF4-FFF2-40B4-BE49-F238E27FC236}">
                <a16:creationId xmlns:a16="http://schemas.microsoft.com/office/drawing/2014/main" id="{6B034DD9-4A61-318F-88CF-79721B55AC5B}"/>
              </a:ext>
            </a:extLst>
          </p:cNvPr>
          <p:cNvSpPr>
            <a:spLocks noGrp="1"/>
          </p:cNvSpPr>
          <p:nvPr>
            <p:ph type="dt" sz="half" idx="10"/>
          </p:nvPr>
        </p:nvSpPr>
        <p:spPr/>
        <p:txBody>
          <a:bodyPr/>
          <a:lstStyle/>
          <a:p>
            <a:fld id="{4857292D-4609-4E55-92E3-C12C6A1234E8}" type="datetime2">
              <a:rPr lang="en-US" smtClean="0"/>
              <a:t>Monday, April 29, 2024</a:t>
            </a:fld>
            <a:endParaRPr lang="en-US" dirty="0"/>
          </a:p>
        </p:txBody>
      </p:sp>
      <p:sp>
        <p:nvSpPr>
          <p:cNvPr id="11" name="Footer Placeholder 10">
            <a:extLst>
              <a:ext uri="{FF2B5EF4-FFF2-40B4-BE49-F238E27FC236}">
                <a16:creationId xmlns:a16="http://schemas.microsoft.com/office/drawing/2014/main" id="{D496DA99-E916-9F7C-9E88-AA06046AE94C}"/>
              </a:ext>
            </a:extLst>
          </p:cNvPr>
          <p:cNvSpPr>
            <a:spLocks noGrp="1"/>
          </p:cNvSpPr>
          <p:nvPr>
            <p:ph type="ftr" sz="quarter" idx="11"/>
          </p:nvPr>
        </p:nvSpPr>
        <p:spPr/>
        <p:txBody>
          <a:bodyPr/>
          <a:lstStyle/>
          <a:p>
            <a:r>
              <a:rPr lang="en-US"/>
              <a:t>Sample Footer Text</a:t>
            </a:r>
          </a:p>
        </p:txBody>
      </p:sp>
      <p:sp>
        <p:nvSpPr>
          <p:cNvPr id="12" name="Slide Number Placeholder 11">
            <a:extLst>
              <a:ext uri="{FF2B5EF4-FFF2-40B4-BE49-F238E27FC236}">
                <a16:creationId xmlns:a16="http://schemas.microsoft.com/office/drawing/2014/main" id="{21CC86B5-B6B3-4633-0D90-AACB44D0D409}"/>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2987367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78F7F10-35F6-E392-D41B-3CD300D5CCF8}"/>
              </a:ext>
            </a:extLst>
          </p:cNvPr>
          <p:cNvSpPr/>
          <p:nvPr/>
        </p:nvSpPr>
        <p:spPr>
          <a:xfrm>
            <a:off x="0" y="685800"/>
            <a:ext cx="11494008"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264F76-994F-4AB5-B17B-46C0C2FA5AE5}"/>
              </a:ext>
            </a:extLst>
          </p:cNvPr>
          <p:cNvSpPr>
            <a:spLocks noGrp="1"/>
          </p:cNvSpPr>
          <p:nvPr>
            <p:ph type="title"/>
          </p:nvPr>
        </p:nvSpPr>
        <p:spPr/>
        <p:txBody>
          <a:bodyPr>
            <a:normAutofit/>
          </a:bodyPr>
          <a:lstStyle>
            <a:lvl1pPr>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5A69B3B-A540-4556-98C8-1F49704A794E}"/>
              </a:ext>
            </a:extLst>
          </p:cNvPr>
          <p:cNvSpPr>
            <a:spLocks noGrp="1"/>
          </p:cNvSpPr>
          <p:nvPr>
            <p:ph sz="half" idx="1"/>
          </p:nvPr>
        </p:nvSpPr>
        <p:spPr>
          <a:xfrm>
            <a:off x="420624" y="1825625"/>
            <a:ext cx="5181600" cy="4206382"/>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buChar char="¬"/>
            </a:pPr>
            <a:r>
              <a:rPr lang="en-US"/>
              <a:t>Click to edit Master text styles</a:t>
            </a:r>
          </a:p>
          <a:p>
            <a:pPr lvl="1">
              <a:buChar char="¬"/>
            </a:pPr>
            <a:r>
              <a:rPr lang="en-US"/>
              <a:t>Second level</a:t>
            </a:r>
          </a:p>
          <a:p>
            <a:pPr lvl="2">
              <a:buChar char="¬"/>
            </a:pPr>
            <a:r>
              <a:rPr lang="en-US"/>
              <a:t>Third level</a:t>
            </a:r>
          </a:p>
          <a:p>
            <a:pPr lvl="3">
              <a:buChar char="¬"/>
            </a:pPr>
            <a:r>
              <a:rPr lang="en-US"/>
              <a:t>Fourth level</a:t>
            </a:r>
          </a:p>
          <a:p>
            <a:pPr lvl="4">
              <a:buChar char="¬"/>
            </a:pPr>
            <a:r>
              <a:rPr lang="en-US"/>
              <a:t>Fifth level</a:t>
            </a:r>
            <a:endParaRPr lang="en-US" dirty="0"/>
          </a:p>
        </p:txBody>
      </p:sp>
      <p:sp>
        <p:nvSpPr>
          <p:cNvPr id="4" name="Content Placeholder 3">
            <a:extLst>
              <a:ext uri="{FF2B5EF4-FFF2-40B4-BE49-F238E27FC236}">
                <a16:creationId xmlns:a16="http://schemas.microsoft.com/office/drawing/2014/main" id="{DEC72438-7C63-48F2-9D6F-2461BFD6D5E5}"/>
              </a:ext>
            </a:extLst>
          </p:cNvPr>
          <p:cNvSpPr>
            <a:spLocks noGrp="1"/>
          </p:cNvSpPr>
          <p:nvPr>
            <p:ph sz="half" idx="2"/>
          </p:nvPr>
        </p:nvSpPr>
        <p:spPr>
          <a:xfrm>
            <a:off x="5756178" y="1825625"/>
            <a:ext cx="5180046" cy="4206382"/>
          </a:xfrm>
        </p:spPr>
        <p:txBody>
          <a:bodyPr/>
          <a:lstStyle>
            <a:lvl1pPr marL="228600" indent="-228600">
              <a:buFont typeface="Wingdings 2" panose="05020102010507070707" pitchFamily="18" charset="2"/>
              <a:buChar char="¬"/>
              <a:defRPr/>
            </a:lvl1pPr>
            <a:lvl2pPr marL="685800" indent="-228600">
              <a:buFont typeface="Wingdings 2" panose="05020102010507070707" pitchFamily="18" charset="2"/>
              <a:buChar char="¬"/>
              <a:defRPr/>
            </a:lvl2pPr>
            <a:lvl3pPr marL="1143000" indent="-228600">
              <a:buFont typeface="Wingdings 2" panose="05020102010507070707" pitchFamily="18" charset="2"/>
              <a:buChar char="¬"/>
              <a:defRPr/>
            </a:lvl3pPr>
            <a:lvl4pPr marL="1600200" indent="-228600">
              <a:buFont typeface="Wingdings 2" panose="05020102010507070707" pitchFamily="18" charset="2"/>
              <a:buChar char="¬"/>
              <a:defRPr/>
            </a:lvl4pPr>
            <a:lvl5pPr marL="2057400" indent="-228600">
              <a:buFont typeface="Wingdings 2" panose="05020102010507070707" pitchFamily="18"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Date Placeholder 14">
            <a:extLst>
              <a:ext uri="{FF2B5EF4-FFF2-40B4-BE49-F238E27FC236}">
                <a16:creationId xmlns:a16="http://schemas.microsoft.com/office/drawing/2014/main" id="{35274CEC-210E-BC97-9B79-A7D801E4B5F6}"/>
              </a:ext>
            </a:extLst>
          </p:cNvPr>
          <p:cNvSpPr>
            <a:spLocks noGrp="1"/>
          </p:cNvSpPr>
          <p:nvPr>
            <p:ph type="dt" sz="half" idx="10"/>
          </p:nvPr>
        </p:nvSpPr>
        <p:spPr/>
        <p:txBody>
          <a:bodyPr/>
          <a:lstStyle/>
          <a:p>
            <a:fld id="{003E0E29-2C79-4A2A-B61C-A21B8362A50A}" type="datetime2">
              <a:rPr lang="en-US" smtClean="0"/>
              <a:t>Monday, April 29, 2024</a:t>
            </a:fld>
            <a:endParaRPr lang="en-US"/>
          </a:p>
        </p:txBody>
      </p:sp>
      <p:sp>
        <p:nvSpPr>
          <p:cNvPr id="16" name="Footer Placeholder 15">
            <a:extLst>
              <a:ext uri="{FF2B5EF4-FFF2-40B4-BE49-F238E27FC236}">
                <a16:creationId xmlns:a16="http://schemas.microsoft.com/office/drawing/2014/main" id="{486B3D53-F805-C08E-2359-498218FC6898}"/>
              </a:ext>
            </a:extLst>
          </p:cNvPr>
          <p:cNvSpPr>
            <a:spLocks noGrp="1"/>
          </p:cNvSpPr>
          <p:nvPr>
            <p:ph type="ftr" sz="quarter" idx="11"/>
          </p:nvPr>
        </p:nvSpPr>
        <p:spPr/>
        <p:txBody>
          <a:bodyPr/>
          <a:lstStyle/>
          <a:p>
            <a:r>
              <a:rPr lang="en-US"/>
              <a:t>Sample Footer Text</a:t>
            </a:r>
          </a:p>
        </p:txBody>
      </p:sp>
      <p:sp>
        <p:nvSpPr>
          <p:cNvPr id="17" name="Slide Number Placeholder 16">
            <a:extLst>
              <a:ext uri="{FF2B5EF4-FFF2-40B4-BE49-F238E27FC236}">
                <a16:creationId xmlns:a16="http://schemas.microsoft.com/office/drawing/2014/main" id="{61C4695B-D7BD-45F7-EB23-6FDAF2410BB2}"/>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677534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A1F52B7-5271-53AA-8260-0CF50FF8DA3C}"/>
              </a:ext>
            </a:extLst>
          </p:cNvPr>
          <p:cNvSpPr/>
          <p:nvPr/>
        </p:nvSpPr>
        <p:spPr>
          <a:xfrm>
            <a:off x="0" y="685800"/>
            <a:ext cx="11494008"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2F9955-0460-4A20-8FC6-300595560010}"/>
              </a:ext>
            </a:extLst>
          </p:cNvPr>
          <p:cNvSpPr>
            <a:spLocks noGrp="1"/>
          </p:cNvSpPr>
          <p:nvPr>
            <p:ph type="title"/>
          </p:nvPr>
        </p:nvSpPr>
        <p:spPr>
          <a:xfrm>
            <a:off x="422178" y="365125"/>
            <a:ext cx="10515600" cy="1325563"/>
          </a:xfrm>
        </p:spPr>
        <p:txBody>
          <a:bodyPr>
            <a:normAutofit/>
          </a:bodyPr>
          <a:lstStyle>
            <a:lvl1pPr>
              <a:defRPr sz="52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F95DDA7-4AAD-4EBE-880C-200E5F10A6C4}"/>
              </a:ext>
            </a:extLst>
          </p:cNvPr>
          <p:cNvSpPr>
            <a:spLocks noGrp="1"/>
          </p:cNvSpPr>
          <p:nvPr>
            <p:ph type="body" idx="1"/>
          </p:nvPr>
        </p:nvSpPr>
        <p:spPr>
          <a:xfrm>
            <a:off x="422178" y="1681163"/>
            <a:ext cx="5157787"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p:nvPr>
        </p:nvSpPr>
        <p:spPr>
          <a:xfrm>
            <a:off x="422178" y="2505075"/>
            <a:ext cx="5157787"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8C438EA-D381-4F22-A911-ECDD6D04FB33}"/>
              </a:ext>
            </a:extLst>
          </p:cNvPr>
          <p:cNvSpPr>
            <a:spLocks noGrp="1"/>
          </p:cNvSpPr>
          <p:nvPr>
            <p:ph type="body" sz="quarter" idx="3"/>
          </p:nvPr>
        </p:nvSpPr>
        <p:spPr>
          <a:xfrm>
            <a:off x="5754590" y="1681163"/>
            <a:ext cx="5183188"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p:nvPr>
        </p:nvSpPr>
        <p:spPr>
          <a:xfrm>
            <a:off x="5754590" y="2505075"/>
            <a:ext cx="5183188"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7198C3F1-4E77-7888-CDB8-CF9406E4A2E0}"/>
              </a:ext>
            </a:extLst>
          </p:cNvPr>
          <p:cNvSpPr>
            <a:spLocks noGrp="1"/>
          </p:cNvSpPr>
          <p:nvPr>
            <p:ph type="dt" sz="half" idx="10"/>
          </p:nvPr>
        </p:nvSpPr>
        <p:spPr/>
        <p:txBody>
          <a:bodyPr/>
          <a:lstStyle/>
          <a:p>
            <a:fld id="{B0CA0177-5432-41AC-9593-8EC96BFF4F82}" type="datetime2">
              <a:rPr lang="en-US" smtClean="0"/>
              <a:t>Monday, April 29, 2024</a:t>
            </a:fld>
            <a:endParaRPr lang="en-US" dirty="0"/>
          </a:p>
        </p:txBody>
      </p:sp>
      <p:sp>
        <p:nvSpPr>
          <p:cNvPr id="11" name="Footer Placeholder 10">
            <a:extLst>
              <a:ext uri="{FF2B5EF4-FFF2-40B4-BE49-F238E27FC236}">
                <a16:creationId xmlns:a16="http://schemas.microsoft.com/office/drawing/2014/main" id="{493561D3-90F6-AD82-BCFE-90F9427D867B}"/>
              </a:ext>
            </a:extLst>
          </p:cNvPr>
          <p:cNvSpPr>
            <a:spLocks noGrp="1"/>
          </p:cNvSpPr>
          <p:nvPr>
            <p:ph type="ftr" sz="quarter" idx="11"/>
          </p:nvPr>
        </p:nvSpPr>
        <p:spPr/>
        <p:txBody>
          <a:bodyPr/>
          <a:lstStyle/>
          <a:p>
            <a:r>
              <a:rPr lang="en-US"/>
              <a:t>Sample Footer Text</a:t>
            </a:r>
          </a:p>
        </p:txBody>
      </p:sp>
      <p:sp>
        <p:nvSpPr>
          <p:cNvPr id="12" name="Slide Number Placeholder 11">
            <a:extLst>
              <a:ext uri="{FF2B5EF4-FFF2-40B4-BE49-F238E27FC236}">
                <a16:creationId xmlns:a16="http://schemas.microsoft.com/office/drawing/2014/main" id="{932F9B33-3FA7-526F-7B45-342EB64A1CDB}"/>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187725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1F235-FBFF-453E-B90A-5758ED47C7B0}"/>
              </a:ext>
            </a:extLst>
          </p:cNvPr>
          <p:cNvSpPr>
            <a:spLocks noGrp="1"/>
          </p:cNvSpPr>
          <p:nvPr>
            <p:ph type="title"/>
          </p:nvPr>
        </p:nvSpPr>
        <p:spPr>
          <a:xfrm>
            <a:off x="420624" y="938306"/>
            <a:ext cx="10515600" cy="1325563"/>
          </a:xfrm>
        </p:spPr>
        <p:txBody>
          <a:bodyPr>
            <a:normAutofit/>
          </a:bodyPr>
          <a:lstStyle>
            <a:lvl1pPr>
              <a:defRPr sz="5200"/>
            </a:lvl1pPr>
          </a:lstStyle>
          <a:p>
            <a:r>
              <a:rPr lang="en-US"/>
              <a:t>Click to edit Master title style</a:t>
            </a:r>
            <a:endParaRPr lang="en-US" dirty="0"/>
          </a:p>
        </p:txBody>
      </p:sp>
      <p:sp>
        <p:nvSpPr>
          <p:cNvPr id="8" name="Date Placeholder 7">
            <a:extLst>
              <a:ext uri="{FF2B5EF4-FFF2-40B4-BE49-F238E27FC236}">
                <a16:creationId xmlns:a16="http://schemas.microsoft.com/office/drawing/2014/main" id="{A9328E63-E075-39E2-BAA7-30CCAE2E779E}"/>
              </a:ext>
            </a:extLst>
          </p:cNvPr>
          <p:cNvSpPr>
            <a:spLocks noGrp="1"/>
          </p:cNvSpPr>
          <p:nvPr>
            <p:ph type="dt" sz="half" idx="10"/>
          </p:nvPr>
        </p:nvSpPr>
        <p:spPr/>
        <p:txBody>
          <a:bodyPr/>
          <a:lstStyle/>
          <a:p>
            <a:fld id="{EED29A7B-B2F1-41A3-B969-4E25F618B967}" type="datetime2">
              <a:rPr lang="en-US" smtClean="0"/>
              <a:t>Monday, April 29, 2024</a:t>
            </a:fld>
            <a:endParaRPr lang="en-US" dirty="0"/>
          </a:p>
        </p:txBody>
      </p:sp>
      <p:sp>
        <p:nvSpPr>
          <p:cNvPr id="9" name="Footer Placeholder 8">
            <a:extLst>
              <a:ext uri="{FF2B5EF4-FFF2-40B4-BE49-F238E27FC236}">
                <a16:creationId xmlns:a16="http://schemas.microsoft.com/office/drawing/2014/main" id="{2A5894A5-0E01-F43E-C68A-2EFAB2EB89D8}"/>
              </a:ext>
            </a:extLst>
          </p:cNvPr>
          <p:cNvSpPr>
            <a:spLocks noGrp="1"/>
          </p:cNvSpPr>
          <p:nvPr>
            <p:ph type="ftr" sz="quarter" idx="11"/>
          </p:nvPr>
        </p:nvSpPr>
        <p:spPr/>
        <p:txBody>
          <a:bodyPr/>
          <a:lstStyle/>
          <a:p>
            <a:r>
              <a:rPr lang="en-US"/>
              <a:t>Sample Footer Text</a:t>
            </a:r>
          </a:p>
        </p:txBody>
      </p:sp>
      <p:sp>
        <p:nvSpPr>
          <p:cNvPr id="10" name="Slide Number Placeholder 9">
            <a:extLst>
              <a:ext uri="{FF2B5EF4-FFF2-40B4-BE49-F238E27FC236}">
                <a16:creationId xmlns:a16="http://schemas.microsoft.com/office/drawing/2014/main" id="{7250128C-CE40-2B40-1B89-7E9AAAAC4393}"/>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2178526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281B99-C6A0-F92A-BDD3-BB362196501C}"/>
              </a:ext>
            </a:extLst>
          </p:cNvPr>
          <p:cNvSpPr/>
          <p:nvPr/>
        </p:nvSpPr>
        <p:spPr>
          <a:xfrm>
            <a:off x="0"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Rectangle 2">
            <a:extLst>
              <a:ext uri="{FF2B5EF4-FFF2-40B4-BE49-F238E27FC236}">
                <a16:creationId xmlns:a16="http://schemas.microsoft.com/office/drawing/2014/main" id="{3EB8367C-67E1-A50A-1584-F859A6FED9C9}"/>
              </a:ext>
            </a:extLst>
          </p:cNvPr>
          <p:cNvSpPr/>
          <p:nvPr/>
        </p:nvSpPr>
        <p:spPr>
          <a:xfrm>
            <a:off x="0"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Date Placeholder 4">
            <a:extLst>
              <a:ext uri="{FF2B5EF4-FFF2-40B4-BE49-F238E27FC236}">
                <a16:creationId xmlns:a16="http://schemas.microsoft.com/office/drawing/2014/main" id="{2ABB8861-51D7-741E-6B2C-25412D40E5BD}"/>
              </a:ext>
            </a:extLst>
          </p:cNvPr>
          <p:cNvSpPr>
            <a:spLocks noGrp="1"/>
          </p:cNvSpPr>
          <p:nvPr>
            <p:ph type="dt" sz="half" idx="10"/>
          </p:nvPr>
        </p:nvSpPr>
        <p:spPr/>
        <p:txBody>
          <a:bodyPr/>
          <a:lstStyle/>
          <a:p>
            <a:fld id="{4EE98B79-F222-4FD1-8713-07459E1B5004}" type="datetime2">
              <a:rPr lang="en-US" smtClean="0"/>
              <a:t>Monday, April 29, 2024</a:t>
            </a:fld>
            <a:endParaRPr lang="en-US"/>
          </a:p>
        </p:txBody>
      </p:sp>
      <p:sp>
        <p:nvSpPr>
          <p:cNvPr id="6" name="Footer Placeholder 5">
            <a:extLst>
              <a:ext uri="{FF2B5EF4-FFF2-40B4-BE49-F238E27FC236}">
                <a16:creationId xmlns:a16="http://schemas.microsoft.com/office/drawing/2014/main" id="{63D69A2F-0657-B33B-8334-C458A9538368}"/>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EB4FC84-48ED-0480-2497-FCD84C1276C6}"/>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673989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12261-8522-4437-B612-7C7100D18896}"/>
              </a:ext>
            </a:extLst>
          </p:cNvPr>
          <p:cNvSpPr>
            <a:spLocks noGrp="1"/>
          </p:cNvSpPr>
          <p:nvPr>
            <p:ph type="title"/>
          </p:nvPr>
        </p:nvSpPr>
        <p:spPr>
          <a:xfrm>
            <a:off x="420624" y="457200"/>
            <a:ext cx="10512425" cy="1600200"/>
          </a:xfrm>
        </p:spPr>
        <p:txBody>
          <a:bodyPr anchor="b">
            <a:normAutofit/>
          </a:bodyPr>
          <a:lstStyle>
            <a:lvl1pPr>
              <a:defRPr sz="5200">
                <a:latin typeface="Dante (Headings)2"/>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1BAA0AF-3F50-42BD-84B4-E70C3D004FB2}"/>
              </a:ext>
            </a:extLst>
          </p:cNvPr>
          <p:cNvSpPr>
            <a:spLocks noGrp="1"/>
          </p:cNvSpPr>
          <p:nvPr>
            <p:ph idx="1"/>
          </p:nvPr>
        </p:nvSpPr>
        <p:spPr>
          <a:xfrm>
            <a:off x="4782830" y="2199340"/>
            <a:ext cx="6172200" cy="3661710"/>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99C702B-2C4D-4590-8BEE-31940145C77A}"/>
              </a:ext>
            </a:extLst>
          </p:cNvPr>
          <p:cNvSpPr>
            <a:spLocks noGrp="1"/>
          </p:cNvSpPr>
          <p:nvPr>
            <p:ph type="body" sz="half" idx="2"/>
          </p:nvPr>
        </p:nvSpPr>
        <p:spPr>
          <a:xfrm>
            <a:off x="420624" y="2199340"/>
            <a:ext cx="3932237"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23F37370-7C05-0AAE-A0C3-9EE620A84EBB}"/>
              </a:ext>
            </a:extLst>
          </p:cNvPr>
          <p:cNvSpPr>
            <a:spLocks noGrp="1"/>
          </p:cNvSpPr>
          <p:nvPr>
            <p:ph type="dt" sz="half" idx="10"/>
          </p:nvPr>
        </p:nvSpPr>
        <p:spPr/>
        <p:txBody>
          <a:bodyPr/>
          <a:lstStyle/>
          <a:p>
            <a:fld id="{792630FD-0818-4065-B5FE-410552D9B1BC}" type="datetime2">
              <a:rPr lang="en-US" smtClean="0"/>
              <a:t>Monday, April 29, 2024</a:t>
            </a:fld>
            <a:endParaRPr lang="en-US"/>
          </a:p>
        </p:txBody>
      </p:sp>
      <p:sp>
        <p:nvSpPr>
          <p:cNvPr id="9" name="Footer Placeholder 8">
            <a:extLst>
              <a:ext uri="{FF2B5EF4-FFF2-40B4-BE49-F238E27FC236}">
                <a16:creationId xmlns:a16="http://schemas.microsoft.com/office/drawing/2014/main" id="{0900B8E3-39E6-A88A-BBFB-717596EB347E}"/>
              </a:ext>
            </a:extLst>
          </p:cNvPr>
          <p:cNvSpPr>
            <a:spLocks noGrp="1"/>
          </p:cNvSpPr>
          <p:nvPr>
            <p:ph type="ftr" sz="quarter" idx="11"/>
          </p:nvPr>
        </p:nvSpPr>
        <p:spPr/>
        <p:txBody>
          <a:bodyPr/>
          <a:lstStyle/>
          <a:p>
            <a:r>
              <a:rPr lang="en-US"/>
              <a:t>Sample Footer Text</a:t>
            </a:r>
          </a:p>
        </p:txBody>
      </p:sp>
      <p:sp>
        <p:nvSpPr>
          <p:cNvPr id="10" name="Slide Number Placeholder 9">
            <a:extLst>
              <a:ext uri="{FF2B5EF4-FFF2-40B4-BE49-F238E27FC236}">
                <a16:creationId xmlns:a16="http://schemas.microsoft.com/office/drawing/2014/main" id="{348E340D-1840-D987-3EEA-963BDDE31400}"/>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1409887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5334B-3019-4CA1-B658-779001922412}"/>
              </a:ext>
            </a:extLst>
          </p:cNvPr>
          <p:cNvSpPr>
            <a:spLocks noGrp="1"/>
          </p:cNvSpPr>
          <p:nvPr>
            <p:ph type="title"/>
          </p:nvPr>
        </p:nvSpPr>
        <p:spPr>
          <a:xfrm>
            <a:off x="420624" y="457200"/>
            <a:ext cx="3932237" cy="1600200"/>
          </a:xfrm>
        </p:spPr>
        <p:txBody>
          <a:bodyPr anchor="b">
            <a:norm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AFD3CC12-FD6B-41A3-BF67-D600CC4383A3}"/>
              </a:ext>
            </a:extLst>
          </p:cNvPr>
          <p:cNvSpPr>
            <a:spLocks noGrp="1"/>
          </p:cNvSpPr>
          <p:nvPr>
            <p:ph type="pic" idx="1"/>
          </p:nvPr>
        </p:nvSpPr>
        <p:spPr>
          <a:xfrm>
            <a:off x="4781276" y="987425"/>
            <a:ext cx="6172200" cy="4873625"/>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DDB2BD5-DC18-460B-BFCC-5B2447D2B094}"/>
              </a:ext>
            </a:extLst>
          </p:cNvPr>
          <p:cNvSpPr>
            <a:spLocks noGrp="1"/>
          </p:cNvSpPr>
          <p:nvPr>
            <p:ph type="body" sz="half" idx="2"/>
          </p:nvPr>
        </p:nvSpPr>
        <p:spPr>
          <a:xfrm>
            <a:off x="420624" y="2199340"/>
            <a:ext cx="3932237"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0F28E44-58BB-553B-BBD0-F292C66CCA94}"/>
              </a:ext>
            </a:extLst>
          </p:cNvPr>
          <p:cNvSpPr>
            <a:spLocks noGrp="1"/>
          </p:cNvSpPr>
          <p:nvPr>
            <p:ph type="dt" sz="half" idx="10"/>
          </p:nvPr>
        </p:nvSpPr>
        <p:spPr/>
        <p:txBody>
          <a:bodyPr/>
          <a:lstStyle/>
          <a:p>
            <a:fld id="{93C2D289-0EBF-40C7-B6E8-60285281F180}" type="datetime2">
              <a:rPr lang="en-US" smtClean="0"/>
              <a:t>Monday, April 29, 2024</a:t>
            </a:fld>
            <a:endParaRPr lang="en-US"/>
          </a:p>
        </p:txBody>
      </p:sp>
      <p:sp>
        <p:nvSpPr>
          <p:cNvPr id="10" name="Footer Placeholder 9">
            <a:extLst>
              <a:ext uri="{FF2B5EF4-FFF2-40B4-BE49-F238E27FC236}">
                <a16:creationId xmlns:a16="http://schemas.microsoft.com/office/drawing/2014/main" id="{8F22D156-E5FE-F118-0553-B401F19652DE}"/>
              </a:ext>
            </a:extLst>
          </p:cNvPr>
          <p:cNvSpPr>
            <a:spLocks noGrp="1"/>
          </p:cNvSpPr>
          <p:nvPr>
            <p:ph type="ftr" sz="quarter" idx="11"/>
          </p:nvPr>
        </p:nvSpPr>
        <p:spPr/>
        <p:txBody>
          <a:bodyPr/>
          <a:lstStyle/>
          <a:p>
            <a:r>
              <a:rPr lang="en-US"/>
              <a:t>Sample Footer Text</a:t>
            </a:r>
          </a:p>
        </p:txBody>
      </p:sp>
      <p:sp>
        <p:nvSpPr>
          <p:cNvPr id="11" name="Slide Number Placeholder 10">
            <a:extLst>
              <a:ext uri="{FF2B5EF4-FFF2-40B4-BE49-F238E27FC236}">
                <a16:creationId xmlns:a16="http://schemas.microsoft.com/office/drawing/2014/main" id="{88AEE0A6-6120-9BA2-5751-E0E2D8CF0F58}"/>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1815526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4B53B4F-080C-8523-03AD-871CC3B8D168}"/>
              </a:ext>
            </a:extLst>
          </p:cNvPr>
          <p:cNvSpPr/>
          <p:nvPr/>
        </p:nvSpPr>
        <p:spPr>
          <a:xfrm>
            <a:off x="1524"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D53B790B-70BD-FD52-2540-F1DA4882170E}"/>
              </a:ext>
            </a:extLst>
          </p:cNvPr>
          <p:cNvSpPr/>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descr="Tag=AccentColor&#10;Flavor=Light&#10;Target=Line">
            <a:extLst>
              <a:ext uri="{FF2B5EF4-FFF2-40B4-BE49-F238E27FC236}">
                <a16:creationId xmlns:a16="http://schemas.microsoft.com/office/drawing/2014/main" id="{7D4FC5F0-CBD6-AEEB-4902-28D624068890}"/>
              </a:ext>
            </a:extLst>
          </p:cNvPr>
          <p:cNvCxnSpPr>
            <a:cxnSpLocks/>
          </p:cNvCxnSpPr>
          <p:nvPr/>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descr="Tag=AccentColor&#10;Flavor=Light&#10;Target=Line">
            <a:extLst>
              <a:ext uri="{FF2B5EF4-FFF2-40B4-BE49-F238E27FC236}">
                <a16:creationId xmlns:a16="http://schemas.microsoft.com/office/drawing/2014/main" id="{FA9EB4DB-DDA5-1A45-7D87-B2BF67D2D1C3}"/>
              </a:ext>
            </a:extLst>
          </p:cNvPr>
          <p:cNvCxnSpPr>
            <a:cxnSpLocks/>
          </p:cNvCxnSpPr>
          <p:nvPr/>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92AF870-601F-4570-A8A9-1003F8939C55}"/>
              </a:ext>
            </a:extLst>
          </p:cNvPr>
          <p:cNvSpPr>
            <a:spLocks noGrp="1"/>
          </p:cNvSpPr>
          <p:nvPr>
            <p:ph type="title"/>
          </p:nvPr>
        </p:nvSpPr>
        <p:spPr>
          <a:xfrm>
            <a:off x="420624"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BCCCECD-B6E7-4C40-8A84-65FD5A3F0AE2}"/>
              </a:ext>
            </a:extLst>
          </p:cNvPr>
          <p:cNvSpPr>
            <a:spLocks noGrp="1"/>
          </p:cNvSpPr>
          <p:nvPr>
            <p:ph type="body" idx="1"/>
          </p:nvPr>
        </p:nvSpPr>
        <p:spPr>
          <a:xfrm>
            <a:off x="420624"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3EFA4D-0E39-4E26-B43C-5D1084B3BAE2}"/>
              </a:ext>
            </a:extLst>
          </p:cNvPr>
          <p:cNvSpPr>
            <a:spLocks noGrp="1"/>
          </p:cNvSpPr>
          <p:nvPr>
            <p:ph type="dt" sz="half" idx="2"/>
          </p:nvPr>
        </p:nvSpPr>
        <p:spPr>
          <a:xfrm>
            <a:off x="420624" y="6217920"/>
            <a:ext cx="2743200" cy="640080"/>
          </a:xfrm>
          <a:prstGeom prst="rect">
            <a:avLst/>
          </a:prstGeom>
        </p:spPr>
        <p:txBody>
          <a:bodyPr vert="horz" lIns="91440" tIns="45720" rIns="91440" bIns="45720" rtlCol="0" anchor="ctr"/>
          <a:lstStyle>
            <a:lvl1pPr algn="l">
              <a:defRPr sz="1200">
                <a:solidFill>
                  <a:schemeClr val="tx2"/>
                </a:solidFill>
              </a:defRPr>
            </a:lvl1pPr>
          </a:lstStyle>
          <a:p>
            <a:fld id="{94CDC665-7415-4DAF-AE09-B9BBC1907393}" type="datetime2">
              <a:rPr lang="en-US" smtClean="0"/>
              <a:t>Monday, April 29, 2024</a:t>
            </a:fld>
            <a:endParaRPr lang="en-US" dirty="0"/>
          </a:p>
        </p:txBody>
      </p:sp>
      <p:sp>
        <p:nvSpPr>
          <p:cNvPr id="5" name="Footer Placeholder 4">
            <a:extLst>
              <a:ext uri="{FF2B5EF4-FFF2-40B4-BE49-F238E27FC236}">
                <a16:creationId xmlns:a16="http://schemas.microsoft.com/office/drawing/2014/main" id="{AE8851EA-2F2C-4012-8B96-51179BDD11B7}"/>
              </a:ext>
            </a:extLst>
          </p:cNvPr>
          <p:cNvSpPr>
            <a:spLocks noGrp="1"/>
          </p:cNvSpPr>
          <p:nvPr>
            <p:ph type="ftr" sz="quarter" idx="3"/>
          </p:nvPr>
        </p:nvSpPr>
        <p:spPr>
          <a:xfrm>
            <a:off x="3767328" y="6217920"/>
            <a:ext cx="7196328" cy="640080"/>
          </a:xfrm>
          <a:prstGeom prst="rect">
            <a:avLst/>
          </a:prstGeom>
        </p:spPr>
        <p:txBody>
          <a:bodyPr vert="horz" lIns="91440" tIns="45720" rIns="91440" bIns="45720" rtlCol="0" anchor="ctr"/>
          <a:lstStyle>
            <a:lvl1pPr algn="r">
              <a:defRPr sz="1200">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17BB8ACB-7A60-4D76-A149-0C57A30E0161}"/>
              </a:ext>
            </a:extLst>
          </p:cNvPr>
          <p:cNvSpPr>
            <a:spLocks noGrp="1"/>
          </p:cNvSpPr>
          <p:nvPr>
            <p:ph type="sldNum" sz="quarter" idx="4"/>
          </p:nvPr>
        </p:nvSpPr>
        <p:spPr>
          <a:xfrm>
            <a:off x="11503152" y="-18288"/>
            <a:ext cx="685800" cy="685800"/>
          </a:xfrm>
          <a:prstGeom prst="rect">
            <a:avLst/>
          </a:prstGeom>
        </p:spPr>
        <p:txBody>
          <a:bodyPr vert="horz" lIns="91440" tIns="45720" rIns="91440" bIns="45720" rtlCol="0" anchor="ctr"/>
          <a:lstStyle>
            <a:lvl1pPr algn="ctr">
              <a:defRPr sz="1200">
                <a:solidFill>
                  <a:schemeClr val="tx2"/>
                </a:solidFill>
              </a:defRPr>
            </a:lvl1pPr>
          </a:lstStyle>
          <a:p>
            <a:fld id="{7BE69E03-4804-4553-A1EC-F089884EF50F}" type="slidenum">
              <a:rPr lang="en-US" smtClean="0"/>
              <a:t>‹#›</a:t>
            </a:fld>
            <a:endParaRPr lang="en-US"/>
          </a:p>
        </p:txBody>
      </p:sp>
    </p:spTree>
    <p:extLst>
      <p:ext uri="{BB962C8B-B14F-4D97-AF65-F5344CB8AC3E}">
        <p14:creationId xmlns:p14="http://schemas.microsoft.com/office/powerpoint/2010/main" val="2835508725"/>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9" r:id="rId12"/>
    <p:sldLayoutId id="2147483740" r:id="rId13"/>
    <p:sldLayoutId id="2147483741" r:id="rId14"/>
    <p:sldLayoutId id="2147483742" r:id="rId15"/>
    <p:sldLayoutId id="2147483743" r:id="rId16"/>
    <p:sldLayoutId id="2147483744" r:id="rId17"/>
    <p:sldLayoutId id="2147483745" r:id="rId18"/>
  </p:sldLayoutIdLst>
  <p:hf hdr="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blog/2023-05-17-how-github-copilot-is-getting-better-at-understanding-your-code/#how-github-copilot-understands-your-code"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www.bing.com/images/create"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features/copilot/plans" TargetMode="External"/><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56.png"/><Relationship Id="rId3" Type="http://schemas.openxmlformats.org/officeDocument/2006/relationships/image" Target="../media/image52.png"/><Relationship Id="rId7" Type="http://schemas.openxmlformats.org/officeDocument/2006/relationships/image" Target="../media/image15.svg"/><Relationship Id="rId12" Type="http://schemas.openxmlformats.org/officeDocument/2006/relationships/image" Target="../media/image20.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54.png"/><Relationship Id="rId15" Type="http://schemas.openxmlformats.org/officeDocument/2006/relationships/image" Target="../media/image58.svg"/><Relationship Id="rId10" Type="http://schemas.openxmlformats.org/officeDocument/2006/relationships/image" Target="../media/image55.png"/><Relationship Id="rId4" Type="http://schemas.openxmlformats.org/officeDocument/2006/relationships/image" Target="../media/image53.png"/><Relationship Id="rId9" Type="http://schemas.openxmlformats.org/officeDocument/2006/relationships/image" Target="../media/image18.svg"/><Relationship Id="rId14" Type="http://schemas.openxmlformats.org/officeDocument/2006/relationships/image" Target="../media/image57.png"/></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bing.com/images/create"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20.svg"/><Relationship Id="rId4" Type="http://schemas.openxmlformats.org/officeDocument/2006/relationships/image" Target="../media/image14.pn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vscode-file://vscode-app/c:/Users/johndohoney/AppData/Local/Programs/Microsoft%20VS%20Code/resources/app/out/vs/code/electron-sandbox/workbench/workbench.html"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955B3A-C08D-43E6-ABEF-A4F616FB6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C719694A-8B4E-4127-9C08-9B8F39B6F2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816D2053-BB10-4615-A38D-86EEC0D86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422144" cy="3599020"/>
          </a:xfrm>
          <a:prstGeom prst="rect">
            <a:avLst/>
          </a:prstGeom>
          <a:solidFill>
            <a:srgbClr val="EFF372">
              <a:alpha val="25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15" name="Rectangle 14">
            <a:extLst>
              <a:ext uri="{FF2B5EF4-FFF2-40B4-BE49-F238E27FC236}">
                <a16:creationId xmlns:a16="http://schemas.microsoft.com/office/drawing/2014/main" id="{52D36E6B-D7EF-409B-B48D-1628C06EE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44997-E971-4216-D5E2-6B8A4D9F3524}"/>
              </a:ext>
            </a:extLst>
          </p:cNvPr>
          <p:cNvSpPr>
            <a:spLocks noGrp="1"/>
          </p:cNvSpPr>
          <p:nvPr>
            <p:ph type="ctrTitle"/>
          </p:nvPr>
        </p:nvSpPr>
        <p:spPr>
          <a:xfrm>
            <a:off x="422899" y="3854831"/>
            <a:ext cx="5278995" cy="2156581"/>
          </a:xfrm>
        </p:spPr>
        <p:txBody>
          <a:bodyPr anchor="t">
            <a:normAutofit/>
          </a:bodyPr>
          <a:lstStyle/>
          <a:p>
            <a:pPr algn="l"/>
            <a:r>
              <a:rPr lang="en-US" sz="4800" b="1" dirty="0"/>
              <a:t>Coding with Intelligence</a:t>
            </a:r>
          </a:p>
        </p:txBody>
      </p:sp>
      <p:sp>
        <p:nvSpPr>
          <p:cNvPr id="3" name="Subtitle 2">
            <a:extLst>
              <a:ext uri="{FF2B5EF4-FFF2-40B4-BE49-F238E27FC236}">
                <a16:creationId xmlns:a16="http://schemas.microsoft.com/office/drawing/2014/main" id="{4C8D8596-10A7-C0CA-3D4E-C9DB049F98F1}"/>
              </a:ext>
            </a:extLst>
          </p:cNvPr>
          <p:cNvSpPr>
            <a:spLocks noGrp="1"/>
          </p:cNvSpPr>
          <p:nvPr>
            <p:ph type="subTitle" idx="1"/>
          </p:nvPr>
        </p:nvSpPr>
        <p:spPr>
          <a:xfrm>
            <a:off x="6156182" y="3854830"/>
            <a:ext cx="4700133" cy="2156579"/>
          </a:xfrm>
        </p:spPr>
        <p:txBody>
          <a:bodyPr anchor="t">
            <a:normAutofit/>
          </a:bodyPr>
          <a:lstStyle/>
          <a:p>
            <a:pPr algn="l"/>
            <a:r>
              <a:rPr lang="en-US" sz="3000" b="1" dirty="0"/>
              <a:t>Presented by:</a:t>
            </a:r>
          </a:p>
          <a:p>
            <a:pPr algn="l"/>
            <a:r>
              <a:rPr lang="en-US" sz="2200" dirty="0"/>
              <a:t>John Dohoney, Jr.</a:t>
            </a:r>
          </a:p>
          <a:p>
            <a:pPr algn="l"/>
            <a:r>
              <a:rPr lang="en-US" sz="2200" dirty="0"/>
              <a:t>SDP, US West</a:t>
            </a:r>
          </a:p>
        </p:txBody>
      </p:sp>
      <p:pic>
        <p:nvPicPr>
          <p:cNvPr id="4" name="Picture 3" descr="A colorful light bulb with business icons">
            <a:extLst>
              <a:ext uri="{FF2B5EF4-FFF2-40B4-BE49-F238E27FC236}">
                <a16:creationId xmlns:a16="http://schemas.microsoft.com/office/drawing/2014/main" id="{8A6A6FED-2CE4-CA91-6202-D79206915A3F}"/>
              </a:ext>
            </a:extLst>
          </p:cNvPr>
          <p:cNvPicPr>
            <a:picLocks noChangeAspect="1"/>
          </p:cNvPicPr>
          <p:nvPr/>
        </p:nvPicPr>
        <p:blipFill rotWithShape="1">
          <a:blip r:embed="rId2"/>
          <a:srcRect t="28448" r="-1" b="25159"/>
          <a:stretch/>
        </p:blipFill>
        <p:spPr>
          <a:xfrm>
            <a:off x="422145" y="10"/>
            <a:ext cx="11082529" cy="3599011"/>
          </a:xfrm>
          <a:prstGeom prst="rect">
            <a:avLst/>
          </a:prstGeom>
        </p:spPr>
      </p:pic>
      <p:cxnSp>
        <p:nvCxnSpPr>
          <p:cNvPr id="17" name="Straight Connector 16">
            <a:extLst>
              <a:ext uri="{FF2B5EF4-FFF2-40B4-BE49-F238E27FC236}">
                <a16:creationId xmlns:a16="http://schemas.microsoft.com/office/drawing/2014/main" id="{CF2CC60F-C99A-48C5-856F-3C79856E9E9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rgbClr val="EFF372"/>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8A2ED1C-4B10-41E7-9BF6-7447B99B98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rgbClr val="EFF37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2032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4" name="Picture 26">
            <a:extLst>
              <a:ext uri="{FF2B5EF4-FFF2-40B4-BE49-F238E27FC236}">
                <a16:creationId xmlns:a16="http://schemas.microsoft.com/office/drawing/2014/main" id="{5F4DEDB1-36F8-0032-02FB-E29F1724E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8944" y="2835816"/>
            <a:ext cx="1614833" cy="1630587"/>
          </a:xfrm>
          <a:prstGeom prst="rect">
            <a:avLst/>
          </a:prstGeom>
          <a:solidFill>
            <a:schemeClr val="accent1"/>
          </a:solidFill>
        </p:spPr>
      </p:pic>
      <p:pic>
        <p:nvPicPr>
          <p:cNvPr id="16" name="Picture 15">
            <a:extLst>
              <a:ext uri="{FF2B5EF4-FFF2-40B4-BE49-F238E27FC236}">
                <a16:creationId xmlns:a16="http://schemas.microsoft.com/office/drawing/2014/main" id="{568214A1-B67B-8806-7FE7-A2E67B3F65E4}"/>
              </a:ext>
            </a:extLst>
          </p:cNvPr>
          <p:cNvPicPr>
            <a:picLocks noChangeAspect="1"/>
          </p:cNvPicPr>
          <p:nvPr/>
        </p:nvPicPr>
        <p:blipFill>
          <a:blip r:embed="rId3"/>
          <a:stretch>
            <a:fillRect/>
          </a:stretch>
        </p:blipFill>
        <p:spPr>
          <a:xfrm>
            <a:off x="5614839" y="679022"/>
            <a:ext cx="5888313" cy="2631605"/>
          </a:xfrm>
          <a:prstGeom prst="rect">
            <a:avLst/>
          </a:prstGeom>
        </p:spPr>
      </p:pic>
      <p:sp>
        <p:nvSpPr>
          <p:cNvPr id="2" name="Title 1">
            <a:extLst>
              <a:ext uri="{FF2B5EF4-FFF2-40B4-BE49-F238E27FC236}">
                <a16:creationId xmlns:a16="http://schemas.microsoft.com/office/drawing/2014/main" id="{44DFFE62-934C-F5B4-D469-31E75F11F603}"/>
              </a:ext>
            </a:extLst>
          </p:cNvPr>
          <p:cNvSpPr>
            <a:spLocks noGrp="1"/>
          </p:cNvSpPr>
          <p:nvPr>
            <p:ph type="title"/>
          </p:nvPr>
        </p:nvSpPr>
        <p:spPr>
          <a:xfrm>
            <a:off x="3101578" y="2083892"/>
            <a:ext cx="969563" cy="685800"/>
          </a:xfrm>
        </p:spPr>
        <p:txBody>
          <a:bodyPr>
            <a:normAutofit/>
          </a:bodyPr>
          <a:lstStyle/>
          <a:p>
            <a:r>
              <a:rPr lang="en-US" sz="2000" dirty="0"/>
              <a:t>OpenAI</a:t>
            </a:r>
            <a:br>
              <a:rPr lang="en-US" sz="2000" dirty="0"/>
            </a:br>
            <a:r>
              <a:rPr lang="en-US" sz="2000" dirty="0"/>
              <a:t>Codex</a:t>
            </a:r>
          </a:p>
        </p:txBody>
      </p:sp>
      <p:sp>
        <p:nvSpPr>
          <p:cNvPr id="3" name="Content Placeholder 2">
            <a:extLst>
              <a:ext uri="{FF2B5EF4-FFF2-40B4-BE49-F238E27FC236}">
                <a16:creationId xmlns:a16="http://schemas.microsoft.com/office/drawing/2014/main" id="{148321E6-F91F-F7FD-2745-477F8A58B6FB}"/>
              </a:ext>
            </a:extLst>
          </p:cNvPr>
          <p:cNvSpPr>
            <a:spLocks noGrp="1"/>
          </p:cNvSpPr>
          <p:nvPr>
            <p:ph idx="1"/>
          </p:nvPr>
        </p:nvSpPr>
        <p:spPr>
          <a:xfrm>
            <a:off x="195124" y="222422"/>
            <a:ext cx="2827073" cy="5435683"/>
          </a:xfrm>
        </p:spPr>
        <p:txBody>
          <a:bodyPr/>
          <a:lstStyle/>
          <a:p>
            <a:pPr marL="0" indent="0">
              <a:buNone/>
            </a:pPr>
            <a:r>
              <a:rPr lang="en-US" sz="4400" b="1" dirty="0"/>
              <a:t>Prompting</a:t>
            </a:r>
          </a:p>
          <a:p>
            <a:r>
              <a:rPr lang="en-US" dirty="0"/>
              <a:t>Be specific</a:t>
            </a:r>
          </a:p>
          <a:p>
            <a:r>
              <a:rPr lang="en-US" dirty="0"/>
              <a:t>Be clear about what you want done</a:t>
            </a:r>
          </a:p>
          <a:p>
            <a:r>
              <a:rPr lang="en-US" dirty="0"/>
              <a:t>The more information, the better the result</a:t>
            </a:r>
          </a:p>
          <a:p>
            <a:r>
              <a:rPr lang="en-US" dirty="0"/>
              <a:t>Operates off plain English – no special syntax</a:t>
            </a:r>
          </a:p>
        </p:txBody>
      </p:sp>
      <p:sp>
        <p:nvSpPr>
          <p:cNvPr id="4" name="Date Placeholder 3">
            <a:extLst>
              <a:ext uri="{FF2B5EF4-FFF2-40B4-BE49-F238E27FC236}">
                <a16:creationId xmlns:a16="http://schemas.microsoft.com/office/drawing/2014/main" id="{801B4FD5-DB95-B31B-78F2-33F13EF577C2}"/>
              </a:ext>
            </a:extLst>
          </p:cNvPr>
          <p:cNvSpPr>
            <a:spLocks noGrp="1"/>
          </p:cNvSpPr>
          <p:nvPr>
            <p:ph type="dt" sz="half" idx="10"/>
          </p:nvPr>
        </p:nvSpPr>
        <p:spPr/>
        <p:txBody>
          <a:bodyPr/>
          <a:lstStyle/>
          <a:p>
            <a:fld id="{57997BA6-BEF8-495F-ACCD-8D19769E4FC6}" type="datetime2">
              <a:rPr lang="en-US" smtClean="0"/>
              <a:t>Monday, April 29, 2024</a:t>
            </a:fld>
            <a:endParaRPr lang="en-US" dirty="0"/>
          </a:p>
        </p:txBody>
      </p:sp>
      <p:sp>
        <p:nvSpPr>
          <p:cNvPr id="5" name="Footer Placeholder 4">
            <a:extLst>
              <a:ext uri="{FF2B5EF4-FFF2-40B4-BE49-F238E27FC236}">
                <a16:creationId xmlns:a16="http://schemas.microsoft.com/office/drawing/2014/main" id="{D4ECD59A-7298-C3B3-CD76-FEC4DDE5250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7B3B3E1-B781-AD28-0D34-29FAFC0D7EA6}"/>
              </a:ext>
            </a:extLst>
          </p:cNvPr>
          <p:cNvSpPr>
            <a:spLocks noGrp="1"/>
          </p:cNvSpPr>
          <p:nvPr>
            <p:ph type="sldNum" sz="quarter" idx="12"/>
          </p:nvPr>
        </p:nvSpPr>
        <p:spPr/>
        <p:txBody>
          <a:bodyPr/>
          <a:lstStyle/>
          <a:p>
            <a:fld id="{7BE69E03-4804-4553-A1EC-F089884EF50F}" type="slidenum">
              <a:rPr lang="en-US" smtClean="0"/>
              <a:t>10</a:t>
            </a:fld>
            <a:endParaRPr lang="en-US"/>
          </a:p>
        </p:txBody>
      </p:sp>
      <p:pic>
        <p:nvPicPr>
          <p:cNvPr id="2064" name="Picture 16">
            <a:extLst>
              <a:ext uri="{FF2B5EF4-FFF2-40B4-BE49-F238E27FC236}">
                <a16:creationId xmlns:a16="http://schemas.microsoft.com/office/drawing/2014/main" id="{80A1474D-AF72-6D88-4A76-4264CC1336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98" y="2610762"/>
            <a:ext cx="2303677" cy="2295815"/>
          </a:xfrm>
          <a:prstGeom prst="rect">
            <a:avLst/>
          </a:prstGeom>
          <a:noFill/>
          <a:extLst>
            <a:ext uri="{909E8E84-426E-40DD-AFC4-6F175D3DCCD1}">
              <a14:hiddenFill xmlns:a14="http://schemas.microsoft.com/office/drawing/2010/main">
                <a:solidFill>
                  <a:srgbClr val="FFFFFF"/>
                </a:solidFill>
              </a14:hiddenFill>
            </a:ext>
          </a:extLst>
        </p:spPr>
      </p:pic>
      <p:pic>
        <p:nvPicPr>
          <p:cNvPr id="2065" name="Picture 17">
            <a:extLst>
              <a:ext uri="{FF2B5EF4-FFF2-40B4-BE49-F238E27FC236}">
                <a16:creationId xmlns:a16="http://schemas.microsoft.com/office/drawing/2014/main" id="{4CD6E04B-CD98-9850-7D12-5AE71D302C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4153" y="4846908"/>
            <a:ext cx="1664208" cy="1630588"/>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75203E6B-0EDF-7051-5116-801736BD4A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78361" y="4846908"/>
            <a:ext cx="1664208" cy="1630587"/>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19">
            <a:extLst>
              <a:ext uri="{FF2B5EF4-FFF2-40B4-BE49-F238E27FC236}">
                <a16:creationId xmlns:a16="http://schemas.microsoft.com/office/drawing/2014/main" id="{F554C65D-9934-C824-5961-23D4F11131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32815" y="4846908"/>
            <a:ext cx="1664208" cy="162239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A561EBEF-8AE4-0E41-278C-BB46CCC1C7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62658" y="4846908"/>
            <a:ext cx="1664208" cy="1630587"/>
          </a:xfrm>
          <a:prstGeom prst="rect">
            <a:avLst/>
          </a:prstGeom>
          <a:noFill/>
          <a:extLst>
            <a:ext uri="{909E8E84-426E-40DD-AFC4-6F175D3DCCD1}">
              <a14:hiddenFill xmlns:a14="http://schemas.microsoft.com/office/drawing/2010/main">
                <a:solidFill>
                  <a:srgbClr val="FFFFFF"/>
                </a:solidFill>
              </a14:hiddenFill>
            </a:ext>
          </a:extLst>
        </p:spPr>
      </p:pic>
      <p:sp>
        <p:nvSpPr>
          <p:cNvPr id="11" name="Left-Right Arrow 10">
            <a:extLst>
              <a:ext uri="{FF2B5EF4-FFF2-40B4-BE49-F238E27FC236}">
                <a16:creationId xmlns:a16="http://schemas.microsoft.com/office/drawing/2014/main" id="{A8A96515-5A7D-030B-5BAB-6126760E8AC7}"/>
              </a:ext>
            </a:extLst>
          </p:cNvPr>
          <p:cNvSpPr/>
          <p:nvPr/>
        </p:nvSpPr>
        <p:spPr>
          <a:xfrm>
            <a:off x="4455407" y="3573447"/>
            <a:ext cx="864973" cy="315477"/>
          </a:xfrm>
          <a:prstGeom prst="leftRightArrow">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Bent-Up Arrow 16">
            <a:extLst>
              <a:ext uri="{FF2B5EF4-FFF2-40B4-BE49-F238E27FC236}">
                <a16:creationId xmlns:a16="http://schemas.microsoft.com/office/drawing/2014/main" id="{C25767BC-31CC-FB8D-5DEE-28290BB471EB}"/>
              </a:ext>
            </a:extLst>
          </p:cNvPr>
          <p:cNvSpPr/>
          <p:nvPr/>
        </p:nvSpPr>
        <p:spPr>
          <a:xfrm>
            <a:off x="7004172" y="3087111"/>
            <a:ext cx="2964757" cy="743868"/>
          </a:xfrm>
          <a:prstGeom prst="bentUpArrow">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Prompts and Suggestions</a:t>
            </a:r>
          </a:p>
        </p:txBody>
      </p:sp>
      <p:sp>
        <p:nvSpPr>
          <p:cNvPr id="18" name="Left-Up Arrow 17">
            <a:extLst>
              <a:ext uri="{FF2B5EF4-FFF2-40B4-BE49-F238E27FC236}">
                <a16:creationId xmlns:a16="http://schemas.microsoft.com/office/drawing/2014/main" id="{B7C103BC-A31C-1ADA-7AB9-796F3323141D}"/>
              </a:ext>
            </a:extLst>
          </p:cNvPr>
          <p:cNvSpPr/>
          <p:nvPr/>
        </p:nvSpPr>
        <p:spPr>
          <a:xfrm>
            <a:off x="6544397" y="2610763"/>
            <a:ext cx="1729946" cy="952696"/>
          </a:xfrm>
          <a:prstGeom prst="leftUp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Context</a:t>
            </a:r>
          </a:p>
        </p:txBody>
      </p:sp>
    </p:spTree>
    <p:extLst>
      <p:ext uri="{BB962C8B-B14F-4D97-AF65-F5344CB8AC3E}">
        <p14:creationId xmlns:p14="http://schemas.microsoft.com/office/powerpoint/2010/main" val="3424437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8321E6-F91F-F7FD-2745-477F8A58B6FB}"/>
              </a:ext>
            </a:extLst>
          </p:cNvPr>
          <p:cNvSpPr>
            <a:spLocks noGrp="1"/>
          </p:cNvSpPr>
          <p:nvPr>
            <p:ph idx="1"/>
          </p:nvPr>
        </p:nvSpPr>
        <p:spPr>
          <a:xfrm>
            <a:off x="1423468" y="667512"/>
            <a:ext cx="9732212" cy="5435683"/>
          </a:xfrm>
        </p:spPr>
        <p:txBody>
          <a:bodyPr>
            <a:normAutofit/>
          </a:bodyPr>
          <a:lstStyle/>
          <a:p>
            <a:pPr marL="0" indent="0">
              <a:buNone/>
            </a:pPr>
            <a:r>
              <a:rPr lang="en-US" sz="4400" b="1" dirty="0"/>
              <a:t>Prompting – Best Practices</a:t>
            </a:r>
          </a:p>
          <a:p>
            <a:r>
              <a:rPr lang="en-US" b="1" dirty="0"/>
              <a:t>Set the stage with a High-Level Goal</a:t>
            </a:r>
          </a:p>
          <a:p>
            <a:pPr lvl="1"/>
            <a:r>
              <a:rPr lang="en-US" b="0" i="0" u="none" strike="noStrike" dirty="0">
                <a:effectLst/>
                <a:latin typeface="-apple-system-font"/>
              </a:rPr>
              <a:t>This is most helpful if you have a blank file or empty codebase. In other words, if GitHub Copilot has zero context of what you want to build or accomplish, setting the stage for the AI pair programmer can be really useful. It helps to prime GitHub Copilot with a big picture description of what you want it to generate—before you jump in with the details.</a:t>
            </a:r>
          </a:p>
          <a:p>
            <a:pPr lvl="1"/>
            <a:r>
              <a:rPr lang="en-US" b="0" i="0" u="none" strike="noStrike" dirty="0">
                <a:effectLst/>
                <a:latin typeface="-apple-system-font"/>
              </a:rPr>
              <a:t>When prompting GitHub Copilot, think of the process as having a conversation with someone: How should I break down the problem so we can solve it together? How would I approach pair programming with this person?</a:t>
            </a:r>
          </a:p>
          <a:p>
            <a:pPr lvl="1"/>
            <a:endParaRPr lang="en-US" dirty="0"/>
          </a:p>
        </p:txBody>
      </p:sp>
      <p:sp>
        <p:nvSpPr>
          <p:cNvPr id="4" name="Date Placeholder 3">
            <a:extLst>
              <a:ext uri="{FF2B5EF4-FFF2-40B4-BE49-F238E27FC236}">
                <a16:creationId xmlns:a16="http://schemas.microsoft.com/office/drawing/2014/main" id="{801B4FD5-DB95-B31B-78F2-33F13EF577C2}"/>
              </a:ext>
            </a:extLst>
          </p:cNvPr>
          <p:cNvSpPr>
            <a:spLocks noGrp="1"/>
          </p:cNvSpPr>
          <p:nvPr>
            <p:ph type="dt" sz="half" idx="10"/>
          </p:nvPr>
        </p:nvSpPr>
        <p:spPr/>
        <p:txBody>
          <a:bodyPr/>
          <a:lstStyle/>
          <a:p>
            <a:fld id="{57997BA6-BEF8-495F-ACCD-8D19769E4FC6}" type="datetime2">
              <a:rPr lang="en-US" smtClean="0"/>
              <a:t>Monday, April 29, 2024</a:t>
            </a:fld>
            <a:endParaRPr lang="en-US" dirty="0"/>
          </a:p>
        </p:txBody>
      </p:sp>
      <p:sp>
        <p:nvSpPr>
          <p:cNvPr id="5" name="Footer Placeholder 4">
            <a:extLst>
              <a:ext uri="{FF2B5EF4-FFF2-40B4-BE49-F238E27FC236}">
                <a16:creationId xmlns:a16="http://schemas.microsoft.com/office/drawing/2014/main" id="{D4ECD59A-7298-C3B3-CD76-FEC4DDE5250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7B3B3E1-B781-AD28-0D34-29FAFC0D7EA6}"/>
              </a:ext>
            </a:extLst>
          </p:cNvPr>
          <p:cNvSpPr>
            <a:spLocks noGrp="1"/>
          </p:cNvSpPr>
          <p:nvPr>
            <p:ph type="sldNum" sz="quarter" idx="12"/>
          </p:nvPr>
        </p:nvSpPr>
        <p:spPr/>
        <p:txBody>
          <a:bodyPr/>
          <a:lstStyle/>
          <a:p>
            <a:fld id="{7BE69E03-4804-4553-A1EC-F089884EF50F}" type="slidenum">
              <a:rPr lang="en-US" smtClean="0"/>
              <a:t>11</a:t>
            </a:fld>
            <a:endParaRPr lang="en-US"/>
          </a:p>
        </p:txBody>
      </p:sp>
    </p:spTree>
    <p:extLst>
      <p:ext uri="{BB962C8B-B14F-4D97-AF65-F5344CB8AC3E}">
        <p14:creationId xmlns:p14="http://schemas.microsoft.com/office/powerpoint/2010/main" val="451138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8321E6-F91F-F7FD-2745-477F8A58B6FB}"/>
              </a:ext>
            </a:extLst>
          </p:cNvPr>
          <p:cNvSpPr>
            <a:spLocks noGrp="1"/>
          </p:cNvSpPr>
          <p:nvPr>
            <p:ph idx="1"/>
          </p:nvPr>
        </p:nvSpPr>
        <p:spPr>
          <a:xfrm>
            <a:off x="1423468" y="667512"/>
            <a:ext cx="10654232" cy="5435683"/>
          </a:xfrm>
        </p:spPr>
        <p:txBody>
          <a:bodyPr>
            <a:normAutofit/>
          </a:bodyPr>
          <a:lstStyle/>
          <a:p>
            <a:pPr marL="0" indent="0">
              <a:buNone/>
            </a:pPr>
            <a:r>
              <a:rPr lang="en-US" sz="4400" b="1" dirty="0"/>
              <a:t>Prompting – Best Practices</a:t>
            </a:r>
          </a:p>
          <a:p>
            <a:pPr algn="l"/>
            <a:r>
              <a:rPr lang="en-US" b="1" i="0" u="none" strike="noStrike" dirty="0">
                <a:effectLst/>
                <a:latin typeface="-apple-system-font"/>
              </a:rPr>
              <a:t> Make your ask simple and specific. Aim to receive short output from GitHub Copilot</a:t>
            </a:r>
          </a:p>
          <a:p>
            <a:pPr lvl="1"/>
            <a:r>
              <a:rPr lang="en-US" b="0" i="0" u="none" strike="noStrike" dirty="0">
                <a:effectLst/>
                <a:latin typeface="-apple-system-font"/>
              </a:rPr>
              <a:t>Once you communicate your main goal to the AI pair programmer, </a:t>
            </a:r>
            <a:r>
              <a:rPr lang="en-US" b="1" i="0" u="none" strike="noStrike" dirty="0">
                <a:effectLst/>
                <a:latin typeface="-apple-system-font"/>
              </a:rPr>
              <a:t>articulate the logic and steps it needs to follow for achieving that goal</a:t>
            </a:r>
            <a:r>
              <a:rPr lang="en-US" b="0" i="0" u="none" strike="noStrike" dirty="0">
                <a:effectLst/>
                <a:latin typeface="-apple-system-font"/>
              </a:rPr>
              <a:t>. GitHub Copilot better understands your goal when you break things down. </a:t>
            </a:r>
          </a:p>
          <a:p>
            <a:pPr lvl="2"/>
            <a:r>
              <a:rPr lang="en-US" b="0" i="0" u="none" strike="noStrike" dirty="0">
                <a:effectLst/>
                <a:latin typeface="-apple-system-font"/>
              </a:rPr>
              <a:t>(Imagine you’re writing a recipe. You’d break the cooking process down into discrete steps–not write a paragraph describing the dish you want to make.)</a:t>
            </a:r>
          </a:p>
          <a:p>
            <a:pPr lvl="1"/>
            <a:r>
              <a:rPr lang="en-US" b="1" i="0" u="none" strike="noStrike" dirty="0">
                <a:effectLst/>
                <a:latin typeface="-apple-system-font"/>
              </a:rPr>
              <a:t>Let GitHub Copilot generate the code after each step</a:t>
            </a:r>
            <a:r>
              <a:rPr lang="en-US" b="0" i="0" u="none" strike="noStrike" dirty="0">
                <a:effectLst/>
                <a:latin typeface="-apple-system-font"/>
              </a:rPr>
              <a:t>, rather than asking it to generate a bunch of code all at once.</a:t>
            </a:r>
          </a:p>
          <a:p>
            <a:pPr lvl="1"/>
            <a:endParaRPr lang="en-US" dirty="0"/>
          </a:p>
        </p:txBody>
      </p:sp>
      <p:sp>
        <p:nvSpPr>
          <p:cNvPr id="4" name="Date Placeholder 3">
            <a:extLst>
              <a:ext uri="{FF2B5EF4-FFF2-40B4-BE49-F238E27FC236}">
                <a16:creationId xmlns:a16="http://schemas.microsoft.com/office/drawing/2014/main" id="{801B4FD5-DB95-B31B-78F2-33F13EF577C2}"/>
              </a:ext>
            </a:extLst>
          </p:cNvPr>
          <p:cNvSpPr>
            <a:spLocks noGrp="1"/>
          </p:cNvSpPr>
          <p:nvPr>
            <p:ph type="dt" sz="half" idx="10"/>
          </p:nvPr>
        </p:nvSpPr>
        <p:spPr/>
        <p:txBody>
          <a:bodyPr/>
          <a:lstStyle/>
          <a:p>
            <a:fld id="{57997BA6-BEF8-495F-ACCD-8D19769E4FC6}" type="datetime2">
              <a:rPr lang="en-US" smtClean="0"/>
              <a:t>Monday, April 29, 2024</a:t>
            </a:fld>
            <a:endParaRPr lang="en-US" dirty="0"/>
          </a:p>
        </p:txBody>
      </p:sp>
      <p:sp>
        <p:nvSpPr>
          <p:cNvPr id="5" name="Footer Placeholder 4">
            <a:extLst>
              <a:ext uri="{FF2B5EF4-FFF2-40B4-BE49-F238E27FC236}">
                <a16:creationId xmlns:a16="http://schemas.microsoft.com/office/drawing/2014/main" id="{D4ECD59A-7298-C3B3-CD76-FEC4DDE5250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7B3B3E1-B781-AD28-0D34-29FAFC0D7EA6}"/>
              </a:ext>
            </a:extLst>
          </p:cNvPr>
          <p:cNvSpPr>
            <a:spLocks noGrp="1"/>
          </p:cNvSpPr>
          <p:nvPr>
            <p:ph type="sldNum" sz="quarter" idx="12"/>
          </p:nvPr>
        </p:nvSpPr>
        <p:spPr/>
        <p:txBody>
          <a:bodyPr/>
          <a:lstStyle/>
          <a:p>
            <a:fld id="{7BE69E03-4804-4553-A1EC-F089884EF50F}" type="slidenum">
              <a:rPr lang="en-US" smtClean="0"/>
              <a:t>12</a:t>
            </a:fld>
            <a:endParaRPr lang="en-US"/>
          </a:p>
        </p:txBody>
      </p:sp>
    </p:spTree>
    <p:extLst>
      <p:ext uri="{BB962C8B-B14F-4D97-AF65-F5344CB8AC3E}">
        <p14:creationId xmlns:p14="http://schemas.microsoft.com/office/powerpoint/2010/main" val="2490968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8321E6-F91F-F7FD-2745-477F8A58B6FB}"/>
              </a:ext>
            </a:extLst>
          </p:cNvPr>
          <p:cNvSpPr>
            <a:spLocks noGrp="1"/>
          </p:cNvSpPr>
          <p:nvPr>
            <p:ph idx="1"/>
          </p:nvPr>
        </p:nvSpPr>
        <p:spPr>
          <a:xfrm>
            <a:off x="1423468" y="667512"/>
            <a:ext cx="10654232" cy="5435683"/>
          </a:xfrm>
        </p:spPr>
        <p:txBody>
          <a:bodyPr>
            <a:normAutofit/>
          </a:bodyPr>
          <a:lstStyle/>
          <a:p>
            <a:pPr marL="0" indent="0">
              <a:buNone/>
            </a:pPr>
            <a:r>
              <a:rPr lang="en-US" sz="4400" b="1" dirty="0"/>
              <a:t>Prompting – Best Practices</a:t>
            </a:r>
          </a:p>
          <a:p>
            <a:pPr algn="l"/>
            <a:r>
              <a:rPr lang="en-US" b="1" i="0" u="none" strike="noStrike" dirty="0">
                <a:effectLst/>
                <a:latin typeface="-apple-system-font"/>
              </a:rPr>
              <a:t> Give GitHub Copilot an example or two</a:t>
            </a:r>
          </a:p>
          <a:p>
            <a:pPr lvl="1"/>
            <a:r>
              <a:rPr lang="en-US" b="0" i="0" u="none" strike="noStrike" dirty="0">
                <a:effectLst/>
                <a:latin typeface="-apple-system-font"/>
              </a:rPr>
              <a:t>Learning from examples is not only useful for humans, but also for your AI pair programmer.</a:t>
            </a:r>
            <a:endParaRPr lang="en-US" dirty="0"/>
          </a:p>
        </p:txBody>
      </p:sp>
      <p:sp>
        <p:nvSpPr>
          <p:cNvPr id="4" name="Date Placeholder 3">
            <a:extLst>
              <a:ext uri="{FF2B5EF4-FFF2-40B4-BE49-F238E27FC236}">
                <a16:creationId xmlns:a16="http://schemas.microsoft.com/office/drawing/2014/main" id="{801B4FD5-DB95-B31B-78F2-33F13EF577C2}"/>
              </a:ext>
            </a:extLst>
          </p:cNvPr>
          <p:cNvSpPr>
            <a:spLocks noGrp="1"/>
          </p:cNvSpPr>
          <p:nvPr>
            <p:ph type="dt" sz="half" idx="10"/>
          </p:nvPr>
        </p:nvSpPr>
        <p:spPr/>
        <p:txBody>
          <a:bodyPr/>
          <a:lstStyle/>
          <a:p>
            <a:fld id="{57997BA6-BEF8-495F-ACCD-8D19769E4FC6}" type="datetime2">
              <a:rPr lang="en-US" smtClean="0"/>
              <a:t>Monday, April 29, 2024</a:t>
            </a:fld>
            <a:endParaRPr lang="en-US" dirty="0"/>
          </a:p>
        </p:txBody>
      </p:sp>
      <p:sp>
        <p:nvSpPr>
          <p:cNvPr id="5" name="Footer Placeholder 4">
            <a:extLst>
              <a:ext uri="{FF2B5EF4-FFF2-40B4-BE49-F238E27FC236}">
                <a16:creationId xmlns:a16="http://schemas.microsoft.com/office/drawing/2014/main" id="{D4ECD59A-7298-C3B3-CD76-FEC4DDE5250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7B3B3E1-B781-AD28-0D34-29FAFC0D7EA6}"/>
              </a:ext>
            </a:extLst>
          </p:cNvPr>
          <p:cNvSpPr>
            <a:spLocks noGrp="1"/>
          </p:cNvSpPr>
          <p:nvPr>
            <p:ph type="sldNum" sz="quarter" idx="12"/>
          </p:nvPr>
        </p:nvSpPr>
        <p:spPr/>
        <p:txBody>
          <a:bodyPr/>
          <a:lstStyle/>
          <a:p>
            <a:fld id="{7BE69E03-4804-4553-A1EC-F089884EF50F}" type="slidenum">
              <a:rPr lang="en-US" smtClean="0"/>
              <a:t>13</a:t>
            </a:fld>
            <a:endParaRPr lang="en-US"/>
          </a:p>
        </p:txBody>
      </p:sp>
      <p:pic>
        <p:nvPicPr>
          <p:cNvPr id="2" name="Picture 1">
            <a:extLst>
              <a:ext uri="{FF2B5EF4-FFF2-40B4-BE49-F238E27FC236}">
                <a16:creationId xmlns:a16="http://schemas.microsoft.com/office/drawing/2014/main" id="{D3D4CD06-4BA5-A84E-C401-2955686536C2}"/>
              </a:ext>
            </a:extLst>
          </p:cNvPr>
          <p:cNvPicPr>
            <a:picLocks noChangeAspect="1"/>
          </p:cNvPicPr>
          <p:nvPr/>
        </p:nvPicPr>
        <p:blipFill>
          <a:blip r:embed="rId2"/>
          <a:stretch>
            <a:fillRect/>
          </a:stretch>
        </p:blipFill>
        <p:spPr>
          <a:xfrm>
            <a:off x="2415540" y="2781300"/>
            <a:ext cx="3600450" cy="3787140"/>
          </a:xfrm>
          <a:prstGeom prst="rect">
            <a:avLst/>
          </a:prstGeom>
        </p:spPr>
      </p:pic>
      <p:pic>
        <p:nvPicPr>
          <p:cNvPr id="7" name="Picture 6">
            <a:extLst>
              <a:ext uri="{FF2B5EF4-FFF2-40B4-BE49-F238E27FC236}">
                <a16:creationId xmlns:a16="http://schemas.microsoft.com/office/drawing/2014/main" id="{ACDC3B62-8B4E-5BA7-6C65-B4B2017465F2}"/>
              </a:ext>
            </a:extLst>
          </p:cNvPr>
          <p:cNvPicPr>
            <a:picLocks noChangeAspect="1"/>
          </p:cNvPicPr>
          <p:nvPr/>
        </p:nvPicPr>
        <p:blipFill>
          <a:blip r:embed="rId3"/>
          <a:stretch>
            <a:fillRect/>
          </a:stretch>
        </p:blipFill>
        <p:spPr>
          <a:xfrm>
            <a:off x="7213462" y="2548678"/>
            <a:ext cx="3666766" cy="3787140"/>
          </a:xfrm>
          <a:prstGeom prst="rect">
            <a:avLst/>
          </a:prstGeom>
        </p:spPr>
      </p:pic>
    </p:spTree>
    <p:extLst>
      <p:ext uri="{BB962C8B-B14F-4D97-AF65-F5344CB8AC3E}">
        <p14:creationId xmlns:p14="http://schemas.microsoft.com/office/powerpoint/2010/main" val="1184927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8321E6-F91F-F7FD-2745-477F8A58B6FB}"/>
              </a:ext>
            </a:extLst>
          </p:cNvPr>
          <p:cNvSpPr>
            <a:spLocks noGrp="1"/>
          </p:cNvSpPr>
          <p:nvPr>
            <p:ph idx="1"/>
          </p:nvPr>
        </p:nvSpPr>
        <p:spPr>
          <a:xfrm>
            <a:off x="1423468" y="667512"/>
            <a:ext cx="10654232" cy="5435683"/>
          </a:xfrm>
        </p:spPr>
        <p:txBody>
          <a:bodyPr>
            <a:normAutofit/>
          </a:bodyPr>
          <a:lstStyle/>
          <a:p>
            <a:pPr marL="0" indent="0">
              <a:buNone/>
            </a:pPr>
            <a:r>
              <a:rPr lang="en-US" sz="4400" b="1" dirty="0"/>
              <a:t>Prompting – Basics</a:t>
            </a:r>
          </a:p>
          <a:p>
            <a:pPr algn="l"/>
            <a:r>
              <a:rPr lang="en-US" sz="1800" b="1" i="0" u="none" strike="noStrike" dirty="0">
                <a:effectLst/>
                <a:latin typeface="-apple-system-font"/>
              </a:rPr>
              <a:t>  Experiment with your prompts.</a:t>
            </a:r>
          </a:p>
          <a:p>
            <a:pPr lvl="1"/>
            <a:r>
              <a:rPr lang="en-US" sz="1800" b="0" i="0" u="none" strike="noStrike" dirty="0">
                <a:effectLst/>
                <a:latin typeface="-apple-system-font"/>
              </a:rPr>
              <a:t>Just how conversation is more of an art than a science, so is prompt crafting. So, if you don’t receive what you want on the first try, recraft your prompt by following the best practices in the previous slides.</a:t>
            </a:r>
          </a:p>
          <a:p>
            <a:r>
              <a:rPr lang="en-US" sz="1800" b="1" i="0" u="none" strike="noStrike" dirty="0">
                <a:effectLst/>
                <a:latin typeface="-apple-system-font"/>
              </a:rPr>
              <a:t> Keep a couple of relevant tabs open</a:t>
            </a:r>
          </a:p>
          <a:p>
            <a:pPr lvl="1"/>
            <a:r>
              <a:rPr lang="en-US" sz="1800" b="0" i="0" u="none" strike="noStrike" dirty="0">
                <a:effectLst/>
                <a:latin typeface="-apple-system-font"/>
              </a:rPr>
              <a:t>No exact number of tabs is documented that you should keep open to help GitHub Copilot contextualize your code, but from my experience, I found that one or two is helpful.</a:t>
            </a:r>
          </a:p>
          <a:p>
            <a:pPr lvl="1"/>
            <a:r>
              <a:rPr lang="en-US" sz="1800" b="0" i="0" u="none" strike="noStrike" dirty="0">
                <a:solidFill>
                  <a:srgbClr val="5AC8FA"/>
                </a:solidFill>
                <a:effectLst/>
                <a:latin typeface="-apple-system-font"/>
                <a:hlinkClick r:id="rId2"/>
              </a:rPr>
              <a:t>GitHub Copilot uses a technique called neighboring tabs</a:t>
            </a:r>
            <a:r>
              <a:rPr lang="en-US" sz="1800" b="0" i="0" u="none" strike="noStrike" dirty="0">
                <a:effectLst/>
                <a:latin typeface="-apple-system-font"/>
              </a:rPr>
              <a:t> that allows the AI pair programmer to contextualize your code by processing all of the files open in your IDE instead of just the single file you’re working on. However, it’s not guaranteed that Github Copilot will deem all open files as necessary context for your code.</a:t>
            </a:r>
          </a:p>
          <a:p>
            <a:r>
              <a:rPr lang="en-US" sz="1800" b="1" i="0" u="none" strike="noStrike" dirty="0">
                <a:effectLst/>
                <a:latin typeface="-apple-system-font"/>
              </a:rPr>
              <a:t> Use good coding practices.</a:t>
            </a:r>
          </a:p>
          <a:p>
            <a:pPr lvl="1"/>
            <a:r>
              <a:rPr lang="en-US" sz="1800" b="0" i="0" u="none" strike="noStrike" dirty="0">
                <a:effectLst/>
                <a:latin typeface="-apple-system-font"/>
              </a:rPr>
              <a:t>Provide descriptive variable names and functions.  </a:t>
            </a:r>
            <a:r>
              <a:rPr lang="en-US" sz="1800" dirty="0">
                <a:latin typeface="-apple-system-font"/>
              </a:rPr>
              <a:t>F</a:t>
            </a:r>
            <a:r>
              <a:rPr lang="en-US" sz="1800" b="0" i="0" u="none" strike="noStrike" dirty="0">
                <a:effectLst/>
                <a:latin typeface="-apple-system-font"/>
              </a:rPr>
              <a:t>ollow consistent coding styles and patterns. I’ve found that working with GitHub Copilot encourages me to follow good coding practices learned throughout </a:t>
            </a:r>
            <a:r>
              <a:rPr lang="en-US" sz="1800" dirty="0">
                <a:latin typeface="-apple-system-font"/>
              </a:rPr>
              <a:t>my development </a:t>
            </a:r>
            <a:r>
              <a:rPr lang="en-US" sz="1800" b="0" i="0" u="none" strike="noStrike" dirty="0">
                <a:effectLst/>
                <a:latin typeface="-apple-system-font"/>
              </a:rPr>
              <a:t>career.</a:t>
            </a:r>
            <a:endParaRPr lang="en-US" sz="1800" b="1" i="0" u="none" strike="noStrike" dirty="0">
              <a:effectLst/>
              <a:latin typeface="-apple-system-font"/>
            </a:endParaRPr>
          </a:p>
          <a:p>
            <a:endParaRPr lang="en-US" b="1" i="0" u="none" strike="noStrike" dirty="0">
              <a:effectLst/>
              <a:latin typeface="-apple-system-font"/>
            </a:endParaRPr>
          </a:p>
          <a:p>
            <a:pPr lvl="1"/>
            <a:endParaRPr lang="en-US" dirty="0"/>
          </a:p>
        </p:txBody>
      </p:sp>
      <p:sp>
        <p:nvSpPr>
          <p:cNvPr id="4" name="Date Placeholder 3">
            <a:extLst>
              <a:ext uri="{FF2B5EF4-FFF2-40B4-BE49-F238E27FC236}">
                <a16:creationId xmlns:a16="http://schemas.microsoft.com/office/drawing/2014/main" id="{801B4FD5-DB95-B31B-78F2-33F13EF577C2}"/>
              </a:ext>
            </a:extLst>
          </p:cNvPr>
          <p:cNvSpPr>
            <a:spLocks noGrp="1"/>
          </p:cNvSpPr>
          <p:nvPr>
            <p:ph type="dt" sz="half" idx="10"/>
          </p:nvPr>
        </p:nvSpPr>
        <p:spPr/>
        <p:txBody>
          <a:bodyPr/>
          <a:lstStyle/>
          <a:p>
            <a:fld id="{57997BA6-BEF8-495F-ACCD-8D19769E4FC6}" type="datetime2">
              <a:rPr lang="en-US" smtClean="0"/>
              <a:t>Monday, April 29, 2024</a:t>
            </a:fld>
            <a:endParaRPr lang="en-US" dirty="0"/>
          </a:p>
        </p:txBody>
      </p:sp>
      <p:sp>
        <p:nvSpPr>
          <p:cNvPr id="5" name="Footer Placeholder 4">
            <a:extLst>
              <a:ext uri="{FF2B5EF4-FFF2-40B4-BE49-F238E27FC236}">
                <a16:creationId xmlns:a16="http://schemas.microsoft.com/office/drawing/2014/main" id="{D4ECD59A-7298-C3B3-CD76-FEC4DDE5250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7B3B3E1-B781-AD28-0D34-29FAFC0D7EA6}"/>
              </a:ext>
            </a:extLst>
          </p:cNvPr>
          <p:cNvSpPr>
            <a:spLocks noGrp="1"/>
          </p:cNvSpPr>
          <p:nvPr>
            <p:ph type="sldNum" sz="quarter" idx="12"/>
          </p:nvPr>
        </p:nvSpPr>
        <p:spPr/>
        <p:txBody>
          <a:bodyPr/>
          <a:lstStyle/>
          <a:p>
            <a:fld id="{7BE69E03-4804-4553-A1EC-F089884EF50F}" type="slidenum">
              <a:rPr lang="en-US" smtClean="0"/>
              <a:t>14</a:t>
            </a:fld>
            <a:endParaRPr lang="en-US"/>
          </a:p>
        </p:txBody>
      </p:sp>
    </p:spTree>
    <p:extLst>
      <p:ext uri="{BB962C8B-B14F-4D97-AF65-F5344CB8AC3E}">
        <p14:creationId xmlns:p14="http://schemas.microsoft.com/office/powerpoint/2010/main" val="2313802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35C22-BB51-04E5-4EA2-FA7B350CAE4E}"/>
              </a:ext>
            </a:extLst>
          </p:cNvPr>
          <p:cNvSpPr>
            <a:spLocks noGrp="1"/>
          </p:cNvSpPr>
          <p:nvPr>
            <p:ph type="title"/>
          </p:nvPr>
        </p:nvSpPr>
        <p:spPr/>
        <p:txBody>
          <a:bodyPr/>
          <a:lstStyle/>
          <a:p>
            <a:r>
              <a:rPr lang="en-US" dirty="0"/>
              <a:t>What does Copilot do best</a:t>
            </a:r>
          </a:p>
        </p:txBody>
      </p:sp>
      <p:sp>
        <p:nvSpPr>
          <p:cNvPr id="3" name="Content Placeholder 2">
            <a:extLst>
              <a:ext uri="{FF2B5EF4-FFF2-40B4-BE49-F238E27FC236}">
                <a16:creationId xmlns:a16="http://schemas.microsoft.com/office/drawing/2014/main" id="{410CA6CF-DB57-F4C8-9907-598EA9ABCC33}"/>
              </a:ext>
            </a:extLst>
          </p:cNvPr>
          <p:cNvSpPr>
            <a:spLocks noGrp="1"/>
          </p:cNvSpPr>
          <p:nvPr>
            <p:ph idx="1"/>
          </p:nvPr>
        </p:nvSpPr>
        <p:spPr>
          <a:xfrm>
            <a:off x="541494" y="3043785"/>
            <a:ext cx="1839100" cy="770430"/>
          </a:xfrm>
        </p:spPr>
        <p:txBody>
          <a:bodyPr>
            <a:normAutofit fontScale="85000" lnSpcReduction="10000"/>
          </a:bodyPr>
          <a:lstStyle/>
          <a:p>
            <a:r>
              <a:rPr lang="en-US" dirty="0"/>
              <a:t>Pair Programming</a:t>
            </a:r>
          </a:p>
        </p:txBody>
      </p:sp>
      <p:sp>
        <p:nvSpPr>
          <p:cNvPr id="4" name="Date Placeholder 3">
            <a:extLst>
              <a:ext uri="{FF2B5EF4-FFF2-40B4-BE49-F238E27FC236}">
                <a16:creationId xmlns:a16="http://schemas.microsoft.com/office/drawing/2014/main" id="{22CC52CC-51FB-8C1E-10F6-BC463EE61C09}"/>
              </a:ext>
            </a:extLst>
          </p:cNvPr>
          <p:cNvSpPr>
            <a:spLocks noGrp="1"/>
          </p:cNvSpPr>
          <p:nvPr>
            <p:ph type="dt" sz="half" idx="10"/>
          </p:nvPr>
        </p:nvSpPr>
        <p:spPr/>
        <p:txBody>
          <a:bodyPr/>
          <a:lstStyle/>
          <a:p>
            <a:fld id="{57997BA6-BEF8-495F-ACCD-8D19769E4FC6}" type="datetime2">
              <a:rPr lang="en-US" smtClean="0"/>
              <a:t>Monday, April 29, 2024</a:t>
            </a:fld>
            <a:endParaRPr lang="en-US" dirty="0"/>
          </a:p>
        </p:txBody>
      </p:sp>
      <p:sp>
        <p:nvSpPr>
          <p:cNvPr id="5" name="Footer Placeholder 4">
            <a:extLst>
              <a:ext uri="{FF2B5EF4-FFF2-40B4-BE49-F238E27FC236}">
                <a16:creationId xmlns:a16="http://schemas.microsoft.com/office/drawing/2014/main" id="{951DD9F3-2AC5-236B-FF3C-CDCF4A5C06BB}"/>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4357DC63-81E5-32F8-4B94-30789A7E5E78}"/>
              </a:ext>
            </a:extLst>
          </p:cNvPr>
          <p:cNvSpPr>
            <a:spLocks noGrp="1"/>
          </p:cNvSpPr>
          <p:nvPr>
            <p:ph type="sldNum" sz="quarter" idx="12"/>
          </p:nvPr>
        </p:nvSpPr>
        <p:spPr/>
        <p:txBody>
          <a:bodyPr/>
          <a:lstStyle/>
          <a:p>
            <a:fld id="{7BE69E03-4804-4553-A1EC-F089884EF50F}" type="slidenum">
              <a:rPr lang="en-US" smtClean="0"/>
              <a:t>15</a:t>
            </a:fld>
            <a:endParaRPr lang="en-US"/>
          </a:p>
        </p:txBody>
      </p:sp>
      <p:sp>
        <p:nvSpPr>
          <p:cNvPr id="7" name="Content Placeholder 2">
            <a:extLst>
              <a:ext uri="{FF2B5EF4-FFF2-40B4-BE49-F238E27FC236}">
                <a16:creationId xmlns:a16="http://schemas.microsoft.com/office/drawing/2014/main" id="{CFB79F9C-14B3-9E99-6C08-8D89A1B58A1E}"/>
              </a:ext>
            </a:extLst>
          </p:cNvPr>
          <p:cNvSpPr txBox="1">
            <a:spLocks/>
          </p:cNvSpPr>
          <p:nvPr/>
        </p:nvSpPr>
        <p:spPr>
          <a:xfrm>
            <a:off x="6219900" y="1924825"/>
            <a:ext cx="1959969" cy="85976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Code Conversion</a:t>
            </a:r>
          </a:p>
        </p:txBody>
      </p:sp>
      <p:sp>
        <p:nvSpPr>
          <p:cNvPr id="8" name="Content Placeholder 2">
            <a:extLst>
              <a:ext uri="{FF2B5EF4-FFF2-40B4-BE49-F238E27FC236}">
                <a16:creationId xmlns:a16="http://schemas.microsoft.com/office/drawing/2014/main" id="{D2CF9226-A737-AD6C-D46F-7D671F0F0B1C}"/>
              </a:ext>
            </a:extLst>
          </p:cNvPr>
          <p:cNvSpPr txBox="1">
            <a:spLocks/>
          </p:cNvSpPr>
          <p:nvPr/>
        </p:nvSpPr>
        <p:spPr>
          <a:xfrm>
            <a:off x="6779172" y="4546783"/>
            <a:ext cx="1933483" cy="111715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Refactoring Assistant</a:t>
            </a:r>
          </a:p>
        </p:txBody>
      </p:sp>
      <p:sp>
        <p:nvSpPr>
          <p:cNvPr id="9" name="Content Placeholder 2">
            <a:extLst>
              <a:ext uri="{FF2B5EF4-FFF2-40B4-BE49-F238E27FC236}">
                <a16:creationId xmlns:a16="http://schemas.microsoft.com/office/drawing/2014/main" id="{BE0CB734-0677-EAD7-EE92-300F111D80E4}"/>
              </a:ext>
            </a:extLst>
          </p:cNvPr>
          <p:cNvSpPr txBox="1">
            <a:spLocks/>
          </p:cNvSpPr>
          <p:nvPr/>
        </p:nvSpPr>
        <p:spPr>
          <a:xfrm>
            <a:off x="843008" y="4430125"/>
            <a:ext cx="2580080" cy="103654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Test Case Coverage advisor</a:t>
            </a:r>
          </a:p>
        </p:txBody>
      </p:sp>
      <p:pic>
        <p:nvPicPr>
          <p:cNvPr id="10" name="Picture 9">
            <a:extLst>
              <a:ext uri="{FF2B5EF4-FFF2-40B4-BE49-F238E27FC236}">
                <a16:creationId xmlns:a16="http://schemas.microsoft.com/office/drawing/2014/main" id="{0B3AB566-823F-275D-71C7-9F38D4D86449}"/>
              </a:ext>
            </a:extLst>
          </p:cNvPr>
          <p:cNvPicPr>
            <a:picLocks noChangeAspect="1"/>
          </p:cNvPicPr>
          <p:nvPr/>
        </p:nvPicPr>
        <p:blipFill>
          <a:blip r:embed="rId2"/>
          <a:stretch>
            <a:fillRect/>
          </a:stretch>
        </p:blipFill>
        <p:spPr>
          <a:xfrm>
            <a:off x="843008" y="1390698"/>
            <a:ext cx="1621878" cy="1595070"/>
          </a:xfrm>
          <a:prstGeom prst="rect">
            <a:avLst/>
          </a:prstGeom>
        </p:spPr>
      </p:pic>
      <p:pic>
        <p:nvPicPr>
          <p:cNvPr id="11" name="Picture 10">
            <a:extLst>
              <a:ext uri="{FF2B5EF4-FFF2-40B4-BE49-F238E27FC236}">
                <a16:creationId xmlns:a16="http://schemas.microsoft.com/office/drawing/2014/main" id="{C8903730-73EC-8561-AE0E-34C620094A6A}"/>
              </a:ext>
            </a:extLst>
          </p:cNvPr>
          <p:cNvPicPr>
            <a:picLocks noChangeAspect="1"/>
          </p:cNvPicPr>
          <p:nvPr/>
        </p:nvPicPr>
        <p:blipFill>
          <a:blip r:embed="rId3"/>
          <a:stretch>
            <a:fillRect/>
          </a:stretch>
        </p:blipFill>
        <p:spPr>
          <a:xfrm>
            <a:off x="8095577" y="844668"/>
            <a:ext cx="2435997" cy="2274067"/>
          </a:xfrm>
          <a:prstGeom prst="rect">
            <a:avLst/>
          </a:prstGeom>
        </p:spPr>
      </p:pic>
      <p:pic>
        <p:nvPicPr>
          <p:cNvPr id="12" name="Picture 11">
            <a:extLst>
              <a:ext uri="{FF2B5EF4-FFF2-40B4-BE49-F238E27FC236}">
                <a16:creationId xmlns:a16="http://schemas.microsoft.com/office/drawing/2014/main" id="{1BABB7DE-8D58-BD7C-7FBB-D55D72FE44A8}"/>
              </a:ext>
            </a:extLst>
          </p:cNvPr>
          <p:cNvPicPr>
            <a:picLocks noChangeAspect="1"/>
          </p:cNvPicPr>
          <p:nvPr/>
        </p:nvPicPr>
        <p:blipFill>
          <a:blip r:embed="rId4"/>
          <a:stretch>
            <a:fillRect/>
          </a:stretch>
        </p:blipFill>
        <p:spPr>
          <a:xfrm>
            <a:off x="3252799" y="4000116"/>
            <a:ext cx="2160030" cy="2039283"/>
          </a:xfrm>
          <a:prstGeom prst="rect">
            <a:avLst/>
          </a:prstGeom>
        </p:spPr>
      </p:pic>
      <p:pic>
        <p:nvPicPr>
          <p:cNvPr id="13" name="Picture 12">
            <a:extLst>
              <a:ext uri="{FF2B5EF4-FFF2-40B4-BE49-F238E27FC236}">
                <a16:creationId xmlns:a16="http://schemas.microsoft.com/office/drawing/2014/main" id="{6F9401E0-D216-F34C-12CD-0018870537B9}"/>
              </a:ext>
            </a:extLst>
          </p:cNvPr>
          <p:cNvPicPr>
            <a:picLocks noChangeAspect="1"/>
          </p:cNvPicPr>
          <p:nvPr/>
        </p:nvPicPr>
        <p:blipFill>
          <a:blip r:embed="rId5"/>
          <a:stretch>
            <a:fillRect/>
          </a:stretch>
        </p:blipFill>
        <p:spPr>
          <a:xfrm>
            <a:off x="8908379" y="3555588"/>
            <a:ext cx="2742127" cy="2557782"/>
          </a:xfrm>
          <a:prstGeom prst="rect">
            <a:avLst/>
          </a:prstGeom>
        </p:spPr>
      </p:pic>
    </p:spTree>
    <p:extLst>
      <p:ext uri="{BB962C8B-B14F-4D97-AF65-F5344CB8AC3E}">
        <p14:creationId xmlns:p14="http://schemas.microsoft.com/office/powerpoint/2010/main" val="17168550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8DA87C-EC6F-F544-F3B4-D47557A5CB2F}"/>
              </a:ext>
            </a:extLst>
          </p:cNvPr>
          <p:cNvSpPr>
            <a:spLocks noGrp="1"/>
          </p:cNvSpPr>
          <p:nvPr>
            <p:ph type="dt" sz="half" idx="10"/>
          </p:nvPr>
        </p:nvSpPr>
        <p:spPr/>
        <p:txBody>
          <a:bodyPr/>
          <a:lstStyle/>
          <a:p>
            <a:fld id="{57997BA6-BEF8-495F-ACCD-8D19769E4FC6}" type="datetime2">
              <a:rPr lang="en-US" smtClean="0"/>
              <a:t>Monday, April 29, 2024</a:t>
            </a:fld>
            <a:endParaRPr lang="en-US" dirty="0"/>
          </a:p>
        </p:txBody>
      </p:sp>
      <p:sp>
        <p:nvSpPr>
          <p:cNvPr id="5" name="Footer Placeholder 4">
            <a:extLst>
              <a:ext uri="{FF2B5EF4-FFF2-40B4-BE49-F238E27FC236}">
                <a16:creationId xmlns:a16="http://schemas.microsoft.com/office/drawing/2014/main" id="{5073409D-4BF9-9571-B1D5-DAE12C24718D}"/>
              </a:ext>
            </a:extLst>
          </p:cNvPr>
          <p:cNvSpPr>
            <a:spLocks noGrp="1"/>
          </p:cNvSpPr>
          <p:nvPr>
            <p:ph type="ftr" sz="quarter" idx="11"/>
          </p:nvPr>
        </p:nvSpPr>
        <p:spPr/>
        <p:txBody>
          <a:bodyPr/>
          <a:lstStyle/>
          <a:p>
            <a:r>
              <a:rPr lang="en-US" dirty="0"/>
              <a:t>Labs</a:t>
            </a:r>
          </a:p>
        </p:txBody>
      </p:sp>
      <p:sp>
        <p:nvSpPr>
          <p:cNvPr id="6" name="Slide Number Placeholder 5">
            <a:extLst>
              <a:ext uri="{FF2B5EF4-FFF2-40B4-BE49-F238E27FC236}">
                <a16:creationId xmlns:a16="http://schemas.microsoft.com/office/drawing/2014/main" id="{2E097C06-08EB-BB49-B9E6-EF421C3839F5}"/>
              </a:ext>
            </a:extLst>
          </p:cNvPr>
          <p:cNvSpPr>
            <a:spLocks noGrp="1"/>
          </p:cNvSpPr>
          <p:nvPr>
            <p:ph type="sldNum" sz="quarter" idx="12"/>
          </p:nvPr>
        </p:nvSpPr>
        <p:spPr/>
        <p:txBody>
          <a:bodyPr/>
          <a:lstStyle/>
          <a:p>
            <a:fld id="{7BE69E03-4804-4553-A1EC-F089884EF50F}" type="slidenum">
              <a:rPr lang="en-US" smtClean="0"/>
              <a:t>16</a:t>
            </a:fld>
            <a:endParaRPr lang="en-US"/>
          </a:p>
        </p:txBody>
      </p:sp>
      <p:pic>
        <p:nvPicPr>
          <p:cNvPr id="7" name="Picture 6">
            <a:extLst>
              <a:ext uri="{FF2B5EF4-FFF2-40B4-BE49-F238E27FC236}">
                <a16:creationId xmlns:a16="http://schemas.microsoft.com/office/drawing/2014/main" id="{6635376C-263E-EF0C-D10F-0B6971937350}"/>
              </a:ext>
            </a:extLst>
          </p:cNvPr>
          <p:cNvPicPr>
            <a:picLocks noChangeAspect="1"/>
          </p:cNvPicPr>
          <p:nvPr/>
        </p:nvPicPr>
        <p:blipFill>
          <a:blip r:embed="rId2"/>
          <a:stretch>
            <a:fillRect/>
          </a:stretch>
        </p:blipFill>
        <p:spPr>
          <a:xfrm>
            <a:off x="4406537" y="1590506"/>
            <a:ext cx="4687456" cy="4227900"/>
          </a:xfrm>
          <a:prstGeom prst="rect">
            <a:avLst/>
          </a:prstGeom>
        </p:spPr>
      </p:pic>
      <p:sp>
        <p:nvSpPr>
          <p:cNvPr id="8" name="TextBox 7">
            <a:extLst>
              <a:ext uri="{FF2B5EF4-FFF2-40B4-BE49-F238E27FC236}">
                <a16:creationId xmlns:a16="http://schemas.microsoft.com/office/drawing/2014/main" id="{B6E02648-D92B-1718-279E-C6F4F9F6622C}"/>
              </a:ext>
            </a:extLst>
          </p:cNvPr>
          <p:cNvSpPr txBox="1"/>
          <p:nvPr/>
        </p:nvSpPr>
        <p:spPr>
          <a:xfrm>
            <a:off x="5259977" y="944175"/>
            <a:ext cx="2673532" cy="646331"/>
          </a:xfrm>
          <a:prstGeom prst="rect">
            <a:avLst/>
          </a:prstGeom>
          <a:noFill/>
        </p:spPr>
        <p:txBody>
          <a:bodyPr wrap="square" rtlCol="0">
            <a:spAutoFit/>
          </a:bodyPr>
          <a:lstStyle/>
          <a:p>
            <a:pPr algn="ctr"/>
            <a:r>
              <a:rPr lang="en-US" sz="3600" dirty="0"/>
              <a:t>DALL-E Lab</a:t>
            </a:r>
          </a:p>
        </p:txBody>
      </p:sp>
    </p:spTree>
    <p:extLst>
      <p:ext uri="{BB962C8B-B14F-4D97-AF65-F5344CB8AC3E}">
        <p14:creationId xmlns:p14="http://schemas.microsoft.com/office/powerpoint/2010/main" val="2303161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AAB16-E853-C85C-FD80-A4234062569C}"/>
              </a:ext>
            </a:extLst>
          </p:cNvPr>
          <p:cNvSpPr>
            <a:spLocks noGrp="1"/>
          </p:cNvSpPr>
          <p:nvPr>
            <p:ph type="title"/>
          </p:nvPr>
        </p:nvSpPr>
        <p:spPr/>
        <p:txBody>
          <a:bodyPr/>
          <a:lstStyle/>
          <a:p>
            <a:r>
              <a:rPr lang="en-US" dirty="0"/>
              <a:t>Prompting Exercise – With Dall-E</a:t>
            </a:r>
          </a:p>
        </p:txBody>
      </p:sp>
      <p:sp>
        <p:nvSpPr>
          <p:cNvPr id="3" name="Content Placeholder 2">
            <a:extLst>
              <a:ext uri="{FF2B5EF4-FFF2-40B4-BE49-F238E27FC236}">
                <a16:creationId xmlns:a16="http://schemas.microsoft.com/office/drawing/2014/main" id="{7294AC07-40CA-6541-5B32-CC628EE0409C}"/>
              </a:ext>
            </a:extLst>
          </p:cNvPr>
          <p:cNvSpPr>
            <a:spLocks noGrp="1"/>
          </p:cNvSpPr>
          <p:nvPr>
            <p:ph idx="1"/>
          </p:nvPr>
        </p:nvSpPr>
        <p:spPr/>
        <p:txBody>
          <a:bodyPr>
            <a:normAutofit fontScale="92500"/>
          </a:bodyPr>
          <a:lstStyle/>
          <a:p>
            <a:r>
              <a:rPr lang="en-US" dirty="0"/>
              <a:t>What is DALL-E</a:t>
            </a:r>
          </a:p>
          <a:p>
            <a:pPr lvl="1"/>
            <a:r>
              <a:rPr lang="en-US" b="0" i="1" dirty="0">
                <a:solidFill>
                  <a:srgbClr val="242424"/>
                </a:solidFill>
                <a:effectLst/>
                <a:latin typeface="source-serif-pro"/>
              </a:rPr>
              <a:t>DALL-E is an image generation model developed by OpenAI that can generate unique images from textual descriptions</a:t>
            </a:r>
          </a:p>
          <a:p>
            <a:r>
              <a:rPr lang="en-US" dirty="0">
                <a:solidFill>
                  <a:srgbClr val="242424"/>
                </a:solidFill>
              </a:rPr>
              <a:t>Odd Name?</a:t>
            </a:r>
          </a:p>
          <a:p>
            <a:pPr lvl="1"/>
            <a:r>
              <a:rPr lang="en-US" b="0" i="1" dirty="0">
                <a:solidFill>
                  <a:srgbClr val="242424"/>
                </a:solidFill>
                <a:effectLst/>
                <a:latin typeface="source-serif-pro"/>
              </a:rPr>
              <a:t>DALLE stands for “</a:t>
            </a:r>
            <a:r>
              <a:rPr lang="en-US" b="0" i="1" dirty="0" err="1">
                <a:solidFill>
                  <a:srgbClr val="242424"/>
                </a:solidFill>
                <a:effectLst/>
                <a:latin typeface="source-serif-pro"/>
              </a:rPr>
              <a:t>DAll</a:t>
            </a:r>
            <a:r>
              <a:rPr lang="en-US" b="0" i="1" dirty="0">
                <a:solidFill>
                  <a:srgbClr val="242424"/>
                </a:solidFill>
                <a:effectLst/>
                <a:latin typeface="source-serif-pro"/>
              </a:rPr>
              <a:t>-E”, which is a combination of the words “Dali” and “Wall-E”. The </a:t>
            </a:r>
            <a:r>
              <a:rPr lang="en-US" b="1" i="1" dirty="0">
                <a:solidFill>
                  <a:srgbClr val="242424"/>
                </a:solidFill>
                <a:effectLst/>
                <a:latin typeface="source-serif-pro"/>
              </a:rPr>
              <a:t>name is a nod to surrealist artist Salvador Dali and the Pixar movie character Wall-E</a:t>
            </a:r>
            <a:r>
              <a:rPr lang="en-US" b="0" i="1" dirty="0">
                <a:solidFill>
                  <a:srgbClr val="242424"/>
                </a:solidFill>
                <a:effectLst/>
                <a:latin typeface="source-serif-pro"/>
              </a:rPr>
              <a:t>, and reflects the combination of language and image processing capabilities of the model.</a:t>
            </a:r>
          </a:p>
          <a:p>
            <a:r>
              <a:rPr lang="en-US" dirty="0">
                <a:solidFill>
                  <a:srgbClr val="242424"/>
                </a:solidFill>
              </a:rPr>
              <a:t>How does it work?</a:t>
            </a:r>
          </a:p>
          <a:p>
            <a:pPr lvl="1"/>
            <a:r>
              <a:rPr lang="en-US" b="0" i="1" dirty="0">
                <a:solidFill>
                  <a:srgbClr val="242424"/>
                </a:solidFill>
                <a:effectLst/>
                <a:latin typeface="source-serif-pro"/>
              </a:rPr>
              <a:t>DALL-E uses a transformer-based neural network architecture that combines both language and image processing techniques. It generates images by decomposing the textual description into a set of image features, which are then used to generate the final image.</a:t>
            </a:r>
          </a:p>
        </p:txBody>
      </p:sp>
      <p:sp>
        <p:nvSpPr>
          <p:cNvPr id="4" name="Date Placeholder 3">
            <a:extLst>
              <a:ext uri="{FF2B5EF4-FFF2-40B4-BE49-F238E27FC236}">
                <a16:creationId xmlns:a16="http://schemas.microsoft.com/office/drawing/2014/main" id="{CB9B0FA9-FC8B-1544-27AB-9DBB792A4E0D}"/>
              </a:ext>
            </a:extLst>
          </p:cNvPr>
          <p:cNvSpPr>
            <a:spLocks noGrp="1"/>
          </p:cNvSpPr>
          <p:nvPr>
            <p:ph type="dt" sz="half" idx="10"/>
          </p:nvPr>
        </p:nvSpPr>
        <p:spPr/>
        <p:txBody>
          <a:bodyPr/>
          <a:lstStyle/>
          <a:p>
            <a:fld id="{57997BA6-BEF8-495F-ACCD-8D19769E4FC6}" type="datetime2">
              <a:rPr lang="en-US" smtClean="0"/>
              <a:t>Monday, April 29, 2024</a:t>
            </a:fld>
            <a:endParaRPr lang="en-US" dirty="0"/>
          </a:p>
        </p:txBody>
      </p:sp>
      <p:sp>
        <p:nvSpPr>
          <p:cNvPr id="5" name="Footer Placeholder 4">
            <a:extLst>
              <a:ext uri="{FF2B5EF4-FFF2-40B4-BE49-F238E27FC236}">
                <a16:creationId xmlns:a16="http://schemas.microsoft.com/office/drawing/2014/main" id="{785F0B5F-8FE8-3498-39B6-B9CA3D9F1F26}"/>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C2B9416-DC40-3341-1842-C5E3EDDA6D78}"/>
              </a:ext>
            </a:extLst>
          </p:cNvPr>
          <p:cNvSpPr>
            <a:spLocks noGrp="1"/>
          </p:cNvSpPr>
          <p:nvPr>
            <p:ph type="sldNum" sz="quarter" idx="12"/>
          </p:nvPr>
        </p:nvSpPr>
        <p:spPr/>
        <p:txBody>
          <a:bodyPr/>
          <a:lstStyle/>
          <a:p>
            <a:fld id="{7BE69E03-4804-4553-A1EC-F089884EF50F}" type="slidenum">
              <a:rPr lang="en-US" smtClean="0"/>
              <a:t>17</a:t>
            </a:fld>
            <a:endParaRPr lang="en-US"/>
          </a:p>
        </p:txBody>
      </p:sp>
    </p:spTree>
    <p:extLst>
      <p:ext uri="{BB962C8B-B14F-4D97-AF65-F5344CB8AC3E}">
        <p14:creationId xmlns:p14="http://schemas.microsoft.com/office/powerpoint/2010/main" val="16014957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E4B52-0537-9D00-CB04-F36EB2094F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0D31C9-2F35-8D12-8890-CEF6389AA885}"/>
              </a:ext>
            </a:extLst>
          </p:cNvPr>
          <p:cNvSpPr>
            <a:spLocks noGrp="1"/>
          </p:cNvSpPr>
          <p:nvPr>
            <p:ph type="title"/>
          </p:nvPr>
        </p:nvSpPr>
        <p:spPr/>
        <p:txBody>
          <a:bodyPr/>
          <a:lstStyle/>
          <a:p>
            <a:r>
              <a:rPr lang="en-US" dirty="0"/>
              <a:t>Prompting Exercise – Instructions</a:t>
            </a:r>
          </a:p>
        </p:txBody>
      </p:sp>
      <p:sp>
        <p:nvSpPr>
          <p:cNvPr id="3" name="Content Placeholder 2">
            <a:extLst>
              <a:ext uri="{FF2B5EF4-FFF2-40B4-BE49-F238E27FC236}">
                <a16:creationId xmlns:a16="http://schemas.microsoft.com/office/drawing/2014/main" id="{F2D4A07E-254E-8B5C-DE88-69CEF2C30B24}"/>
              </a:ext>
            </a:extLst>
          </p:cNvPr>
          <p:cNvSpPr>
            <a:spLocks noGrp="1"/>
          </p:cNvSpPr>
          <p:nvPr>
            <p:ph idx="1"/>
          </p:nvPr>
        </p:nvSpPr>
        <p:spPr>
          <a:xfrm>
            <a:off x="420624" y="1825625"/>
            <a:ext cx="5189344" cy="3973495"/>
          </a:xfrm>
        </p:spPr>
        <p:txBody>
          <a:bodyPr>
            <a:normAutofit/>
          </a:bodyPr>
          <a:lstStyle/>
          <a:p>
            <a:r>
              <a:rPr lang="en-US" dirty="0"/>
              <a:t>Go To: </a:t>
            </a:r>
            <a:r>
              <a:rPr lang="en-US" dirty="0">
                <a:hlinkClick r:id="rId2"/>
              </a:rPr>
              <a:t>https://www.bing.com/images/create</a:t>
            </a:r>
            <a:endParaRPr lang="en-US" dirty="0"/>
          </a:p>
          <a:p>
            <a:r>
              <a:rPr lang="en-US" dirty="0"/>
              <a:t>The Idea is to try your hand at prompting and evolve your design with added specificity to your prompts.</a:t>
            </a:r>
          </a:p>
          <a:p>
            <a:r>
              <a:rPr lang="en-US" dirty="0"/>
              <a:t>My Example:</a:t>
            </a:r>
          </a:p>
          <a:p>
            <a:pPr lvl="1"/>
            <a:r>
              <a:rPr lang="en-US" dirty="0"/>
              <a:t>Prompt: “pencil drawing of a remote island on a sunny day”</a:t>
            </a:r>
          </a:p>
          <a:p>
            <a:pPr lvl="1"/>
            <a:endParaRPr lang="en-US" dirty="0"/>
          </a:p>
          <a:p>
            <a:endParaRPr lang="en-US" b="0" i="1" dirty="0">
              <a:solidFill>
                <a:srgbClr val="242424"/>
              </a:solidFill>
              <a:effectLst/>
              <a:latin typeface="source-serif-pro"/>
            </a:endParaRPr>
          </a:p>
          <a:p>
            <a:endParaRPr lang="en-US" b="0" i="1" dirty="0">
              <a:solidFill>
                <a:srgbClr val="242424"/>
              </a:solidFill>
              <a:effectLst/>
              <a:latin typeface="source-serif-pro"/>
            </a:endParaRPr>
          </a:p>
        </p:txBody>
      </p:sp>
      <p:sp>
        <p:nvSpPr>
          <p:cNvPr id="4" name="Date Placeholder 3">
            <a:extLst>
              <a:ext uri="{FF2B5EF4-FFF2-40B4-BE49-F238E27FC236}">
                <a16:creationId xmlns:a16="http://schemas.microsoft.com/office/drawing/2014/main" id="{DDA034C1-D9F0-C170-19FE-1DC470016FE6}"/>
              </a:ext>
            </a:extLst>
          </p:cNvPr>
          <p:cNvSpPr>
            <a:spLocks noGrp="1"/>
          </p:cNvSpPr>
          <p:nvPr>
            <p:ph type="dt" sz="half" idx="10"/>
          </p:nvPr>
        </p:nvSpPr>
        <p:spPr/>
        <p:txBody>
          <a:bodyPr/>
          <a:lstStyle/>
          <a:p>
            <a:fld id="{57997BA6-BEF8-495F-ACCD-8D19769E4FC6}" type="datetime2">
              <a:rPr lang="en-US" smtClean="0"/>
              <a:t>Monday, April 29, 2024</a:t>
            </a:fld>
            <a:endParaRPr lang="en-US" dirty="0"/>
          </a:p>
        </p:txBody>
      </p:sp>
      <p:sp>
        <p:nvSpPr>
          <p:cNvPr id="5" name="Footer Placeholder 4">
            <a:extLst>
              <a:ext uri="{FF2B5EF4-FFF2-40B4-BE49-F238E27FC236}">
                <a16:creationId xmlns:a16="http://schemas.microsoft.com/office/drawing/2014/main" id="{6A246FB3-D2B1-6668-4A17-D306D3876C45}"/>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F239C7CF-EE74-3D8A-1E17-EDE026AC0F1A}"/>
              </a:ext>
            </a:extLst>
          </p:cNvPr>
          <p:cNvSpPr>
            <a:spLocks noGrp="1"/>
          </p:cNvSpPr>
          <p:nvPr>
            <p:ph type="sldNum" sz="quarter" idx="12"/>
          </p:nvPr>
        </p:nvSpPr>
        <p:spPr/>
        <p:txBody>
          <a:bodyPr/>
          <a:lstStyle/>
          <a:p>
            <a:fld id="{7BE69E03-4804-4553-A1EC-F089884EF50F}" type="slidenum">
              <a:rPr lang="en-US" smtClean="0"/>
              <a:t>18</a:t>
            </a:fld>
            <a:endParaRPr lang="en-US"/>
          </a:p>
        </p:txBody>
      </p:sp>
      <p:pic>
        <p:nvPicPr>
          <p:cNvPr id="8" name="Picture 7">
            <a:extLst>
              <a:ext uri="{FF2B5EF4-FFF2-40B4-BE49-F238E27FC236}">
                <a16:creationId xmlns:a16="http://schemas.microsoft.com/office/drawing/2014/main" id="{0056B1B9-1ED2-6F6F-D2B1-A1F89487C54F}"/>
              </a:ext>
            </a:extLst>
          </p:cNvPr>
          <p:cNvPicPr>
            <a:picLocks noChangeAspect="1"/>
          </p:cNvPicPr>
          <p:nvPr/>
        </p:nvPicPr>
        <p:blipFill>
          <a:blip r:embed="rId3"/>
          <a:stretch>
            <a:fillRect/>
          </a:stretch>
        </p:blipFill>
        <p:spPr>
          <a:xfrm>
            <a:off x="6096000" y="1524988"/>
            <a:ext cx="4703847" cy="4381224"/>
          </a:xfrm>
          <a:prstGeom prst="rect">
            <a:avLst/>
          </a:prstGeom>
        </p:spPr>
      </p:pic>
    </p:spTree>
    <p:extLst>
      <p:ext uri="{BB962C8B-B14F-4D97-AF65-F5344CB8AC3E}">
        <p14:creationId xmlns:p14="http://schemas.microsoft.com/office/powerpoint/2010/main" val="33957531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478FDC-D15F-3B6C-FDA6-DA9F710B2F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B8DBC9-F59E-419E-02AF-84AFEC0B8C4C}"/>
              </a:ext>
            </a:extLst>
          </p:cNvPr>
          <p:cNvSpPr>
            <a:spLocks noGrp="1"/>
          </p:cNvSpPr>
          <p:nvPr>
            <p:ph type="title"/>
          </p:nvPr>
        </p:nvSpPr>
        <p:spPr/>
        <p:txBody>
          <a:bodyPr/>
          <a:lstStyle/>
          <a:p>
            <a:r>
              <a:rPr lang="en-US" dirty="0"/>
              <a:t>Prompting Exercise – Instructions</a:t>
            </a:r>
          </a:p>
        </p:txBody>
      </p:sp>
      <p:sp>
        <p:nvSpPr>
          <p:cNvPr id="3" name="Content Placeholder 2">
            <a:extLst>
              <a:ext uri="{FF2B5EF4-FFF2-40B4-BE49-F238E27FC236}">
                <a16:creationId xmlns:a16="http://schemas.microsoft.com/office/drawing/2014/main" id="{122C8234-A984-4D04-9E34-D8439BF64BE4}"/>
              </a:ext>
            </a:extLst>
          </p:cNvPr>
          <p:cNvSpPr>
            <a:spLocks noGrp="1"/>
          </p:cNvSpPr>
          <p:nvPr>
            <p:ph idx="1"/>
          </p:nvPr>
        </p:nvSpPr>
        <p:spPr>
          <a:xfrm>
            <a:off x="420624" y="1825625"/>
            <a:ext cx="5189344" cy="3973495"/>
          </a:xfrm>
        </p:spPr>
        <p:txBody>
          <a:bodyPr>
            <a:normAutofit/>
          </a:bodyPr>
          <a:lstStyle/>
          <a:p>
            <a:r>
              <a:rPr lang="en-US" dirty="0"/>
              <a:t>Now, evolve your drawing:</a:t>
            </a:r>
          </a:p>
          <a:p>
            <a:pPr lvl="1"/>
            <a:r>
              <a:rPr lang="en-US" dirty="0"/>
              <a:t>Prompt: pencil drawing of a remote island on a sunny day with sharks swimming around the island</a:t>
            </a:r>
          </a:p>
          <a:p>
            <a:pPr lvl="1"/>
            <a:endParaRPr lang="en-US" dirty="0"/>
          </a:p>
          <a:p>
            <a:pPr lvl="1"/>
            <a:r>
              <a:rPr lang="en-US" dirty="0"/>
              <a:t>Notice the Hallucination… (Do sharks Fly? )</a:t>
            </a:r>
          </a:p>
          <a:p>
            <a:pPr lvl="1"/>
            <a:endParaRPr lang="en-US" dirty="0"/>
          </a:p>
          <a:p>
            <a:pPr lvl="1"/>
            <a:endParaRPr lang="en-US" dirty="0"/>
          </a:p>
          <a:p>
            <a:endParaRPr lang="en-US" b="0" i="1" dirty="0">
              <a:solidFill>
                <a:srgbClr val="242424"/>
              </a:solidFill>
              <a:effectLst/>
              <a:latin typeface="source-serif-pro"/>
            </a:endParaRPr>
          </a:p>
          <a:p>
            <a:endParaRPr lang="en-US" b="0" i="1" dirty="0">
              <a:solidFill>
                <a:srgbClr val="242424"/>
              </a:solidFill>
              <a:effectLst/>
              <a:latin typeface="source-serif-pro"/>
            </a:endParaRPr>
          </a:p>
        </p:txBody>
      </p:sp>
      <p:sp>
        <p:nvSpPr>
          <p:cNvPr id="4" name="Date Placeholder 3">
            <a:extLst>
              <a:ext uri="{FF2B5EF4-FFF2-40B4-BE49-F238E27FC236}">
                <a16:creationId xmlns:a16="http://schemas.microsoft.com/office/drawing/2014/main" id="{E2580B5A-18BA-512B-C91B-CA181425CDA5}"/>
              </a:ext>
            </a:extLst>
          </p:cNvPr>
          <p:cNvSpPr>
            <a:spLocks noGrp="1"/>
          </p:cNvSpPr>
          <p:nvPr>
            <p:ph type="dt" sz="half" idx="10"/>
          </p:nvPr>
        </p:nvSpPr>
        <p:spPr/>
        <p:txBody>
          <a:bodyPr/>
          <a:lstStyle/>
          <a:p>
            <a:fld id="{57997BA6-BEF8-495F-ACCD-8D19769E4FC6}" type="datetime2">
              <a:rPr lang="en-US" smtClean="0"/>
              <a:t>Monday, April 29, 2024</a:t>
            </a:fld>
            <a:endParaRPr lang="en-US" dirty="0"/>
          </a:p>
        </p:txBody>
      </p:sp>
      <p:sp>
        <p:nvSpPr>
          <p:cNvPr id="5" name="Footer Placeholder 4">
            <a:extLst>
              <a:ext uri="{FF2B5EF4-FFF2-40B4-BE49-F238E27FC236}">
                <a16:creationId xmlns:a16="http://schemas.microsoft.com/office/drawing/2014/main" id="{23845905-8C50-F7F8-DAB9-FC270C0E0337}"/>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218C4BA5-9F67-0C90-38AE-C19731D6B79F}"/>
              </a:ext>
            </a:extLst>
          </p:cNvPr>
          <p:cNvSpPr>
            <a:spLocks noGrp="1"/>
          </p:cNvSpPr>
          <p:nvPr>
            <p:ph type="sldNum" sz="quarter" idx="12"/>
          </p:nvPr>
        </p:nvSpPr>
        <p:spPr/>
        <p:txBody>
          <a:bodyPr/>
          <a:lstStyle/>
          <a:p>
            <a:fld id="{7BE69E03-4804-4553-A1EC-F089884EF50F}" type="slidenum">
              <a:rPr lang="en-US" smtClean="0"/>
              <a:t>19</a:t>
            </a:fld>
            <a:endParaRPr lang="en-US"/>
          </a:p>
        </p:txBody>
      </p:sp>
      <p:pic>
        <p:nvPicPr>
          <p:cNvPr id="9" name="Picture 8">
            <a:extLst>
              <a:ext uri="{FF2B5EF4-FFF2-40B4-BE49-F238E27FC236}">
                <a16:creationId xmlns:a16="http://schemas.microsoft.com/office/drawing/2014/main" id="{AF81E6F4-AE82-CD45-277C-2AD11E48F43E}"/>
              </a:ext>
            </a:extLst>
          </p:cNvPr>
          <p:cNvPicPr>
            <a:picLocks noChangeAspect="1"/>
          </p:cNvPicPr>
          <p:nvPr/>
        </p:nvPicPr>
        <p:blipFill>
          <a:blip r:embed="rId2"/>
          <a:stretch>
            <a:fillRect/>
          </a:stretch>
        </p:blipFill>
        <p:spPr>
          <a:xfrm>
            <a:off x="6326002" y="1514091"/>
            <a:ext cx="4637654" cy="4596561"/>
          </a:xfrm>
          <a:prstGeom prst="rect">
            <a:avLst/>
          </a:prstGeom>
        </p:spPr>
      </p:pic>
      <p:cxnSp>
        <p:nvCxnSpPr>
          <p:cNvPr id="11" name="Straight Arrow Connector 10">
            <a:extLst>
              <a:ext uri="{FF2B5EF4-FFF2-40B4-BE49-F238E27FC236}">
                <a16:creationId xmlns:a16="http://schemas.microsoft.com/office/drawing/2014/main" id="{79930886-7F9C-3355-EC50-D24F11C8FA07}"/>
              </a:ext>
            </a:extLst>
          </p:cNvPr>
          <p:cNvCxnSpPr>
            <a:stCxn id="2" idx="3"/>
          </p:cNvCxnSpPr>
          <p:nvPr/>
        </p:nvCxnSpPr>
        <p:spPr>
          <a:xfrm flipH="1">
            <a:off x="10171611" y="1027907"/>
            <a:ext cx="764613" cy="1375659"/>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14709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CE9782-0FD1-493B-9C50-C51AB7C5E0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Rectangle 15">
            <a:extLst>
              <a:ext uri="{FF2B5EF4-FFF2-40B4-BE49-F238E27FC236}">
                <a16:creationId xmlns:a16="http://schemas.microsoft.com/office/drawing/2014/main" id="{F6619023-691E-4F1C-A10A-0EA3D044EE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Rectangle 17">
            <a:extLst>
              <a:ext uri="{FF2B5EF4-FFF2-40B4-BE49-F238E27FC236}">
                <a16:creationId xmlns:a16="http://schemas.microsoft.com/office/drawing/2014/main" id="{36F31C88-3DEF-4EA8-AE3A-49441413FC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85800"/>
            <a:ext cx="422144" cy="5486400"/>
          </a:xfrm>
          <a:prstGeom prst="rect">
            <a:avLst/>
          </a:prstGeom>
          <a:solidFill>
            <a:srgbClr val="FEF359">
              <a:alpha val="25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147EAFFD-2BD1-4600-B034-EEF700787D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070B0496-6508-C757-A014-6C5B599279DE}"/>
              </a:ext>
            </a:extLst>
          </p:cNvPr>
          <p:cNvSpPr>
            <a:spLocks noGrp="1"/>
          </p:cNvSpPr>
          <p:nvPr>
            <p:ph type="sldNum" sz="quarter" idx="12"/>
          </p:nvPr>
        </p:nvSpPr>
        <p:spPr>
          <a:xfrm>
            <a:off x="11503152" y="-18288"/>
            <a:ext cx="685800" cy="685800"/>
          </a:xfrm>
        </p:spPr>
        <p:txBody>
          <a:bodyPr>
            <a:normAutofit/>
          </a:bodyPr>
          <a:lstStyle/>
          <a:p>
            <a:pPr>
              <a:spcAft>
                <a:spcPts val="600"/>
              </a:spcAft>
            </a:pPr>
            <a:fld id="{7BE69E03-4804-4553-A1EC-F089884EF50F}" type="slidenum">
              <a:rPr lang="en-US" smtClean="0"/>
              <a:pPr>
                <a:spcAft>
                  <a:spcPts val="600"/>
                </a:spcAft>
              </a:pPr>
              <a:t>2</a:t>
            </a:fld>
            <a:endParaRPr lang="en-US"/>
          </a:p>
        </p:txBody>
      </p:sp>
      <p:pic>
        <p:nvPicPr>
          <p:cNvPr id="9" name="Picture 8">
            <a:extLst>
              <a:ext uri="{FF2B5EF4-FFF2-40B4-BE49-F238E27FC236}">
                <a16:creationId xmlns:a16="http://schemas.microsoft.com/office/drawing/2014/main" id="{2DF7558C-3833-DD68-3C45-9F063184AA81}"/>
              </a:ext>
            </a:extLst>
          </p:cNvPr>
          <p:cNvPicPr>
            <a:picLocks noChangeAspect="1"/>
          </p:cNvPicPr>
          <p:nvPr/>
        </p:nvPicPr>
        <p:blipFill rotWithShape="1">
          <a:blip r:embed="rId2"/>
          <a:srcRect l="19455" r="12647" b="-1"/>
          <a:stretch/>
        </p:blipFill>
        <p:spPr>
          <a:xfrm>
            <a:off x="422145" y="1785655"/>
            <a:ext cx="2160173" cy="2909124"/>
          </a:xfrm>
          <a:prstGeom prst="rect">
            <a:avLst/>
          </a:prstGeom>
        </p:spPr>
      </p:pic>
      <p:sp>
        <p:nvSpPr>
          <p:cNvPr id="3" name="Content Placeholder 2">
            <a:extLst>
              <a:ext uri="{FF2B5EF4-FFF2-40B4-BE49-F238E27FC236}">
                <a16:creationId xmlns:a16="http://schemas.microsoft.com/office/drawing/2014/main" id="{AC6EB4C7-87AD-F4DC-1488-70C059F5A09C}"/>
              </a:ext>
            </a:extLst>
          </p:cNvPr>
          <p:cNvSpPr>
            <a:spLocks noGrp="1"/>
          </p:cNvSpPr>
          <p:nvPr>
            <p:ph idx="1"/>
          </p:nvPr>
        </p:nvSpPr>
        <p:spPr>
          <a:xfrm>
            <a:off x="5132026" y="2880452"/>
            <a:ext cx="5828376" cy="3095445"/>
          </a:xfrm>
        </p:spPr>
        <p:txBody>
          <a:bodyPr anchor="t">
            <a:normAutofit/>
          </a:bodyPr>
          <a:lstStyle/>
          <a:p>
            <a:r>
              <a:rPr lang="en-US" sz="1800" dirty="0">
                <a:solidFill>
                  <a:schemeClr val="tx1"/>
                </a:solidFill>
              </a:rPr>
              <a:t>What does Copilot do for you</a:t>
            </a:r>
          </a:p>
          <a:p>
            <a:r>
              <a:rPr lang="en-US" sz="1800" dirty="0">
                <a:solidFill>
                  <a:schemeClr val="tx1"/>
                </a:solidFill>
              </a:rPr>
              <a:t>Prompting</a:t>
            </a:r>
          </a:p>
          <a:p>
            <a:r>
              <a:rPr lang="en-US" sz="1800" dirty="0">
                <a:solidFill>
                  <a:schemeClr val="tx1"/>
                </a:solidFill>
              </a:rPr>
              <a:t>How do you squeeze the most out of Copilot</a:t>
            </a:r>
          </a:p>
          <a:p>
            <a:r>
              <a:rPr lang="en-US" sz="1800" dirty="0">
                <a:solidFill>
                  <a:schemeClr val="tx1"/>
                </a:solidFill>
              </a:rPr>
              <a:t>Prompting Lab</a:t>
            </a:r>
          </a:p>
          <a:p>
            <a:r>
              <a:rPr lang="en-US" sz="1800" dirty="0">
                <a:solidFill>
                  <a:schemeClr val="tx1"/>
                </a:solidFill>
              </a:rPr>
              <a:t>Co-Pilot Lab – These are intended to </a:t>
            </a:r>
            <a:r>
              <a:rPr lang="en-US" sz="1800" dirty="0" err="1">
                <a:solidFill>
                  <a:schemeClr val="tx1"/>
                </a:solidFill>
              </a:rPr>
              <a:t>strt</a:t>
            </a:r>
            <a:r>
              <a:rPr lang="en-US" sz="1800" dirty="0">
                <a:solidFill>
                  <a:schemeClr val="tx1"/>
                </a:solidFill>
              </a:rPr>
              <a:t> you on your journey with CoPilot.  I have tried to assemble labs that will help you throughout your day as a developer – from design to testing.</a:t>
            </a:r>
          </a:p>
        </p:txBody>
      </p:sp>
      <p:sp>
        <p:nvSpPr>
          <p:cNvPr id="4" name="Date Placeholder 3">
            <a:extLst>
              <a:ext uri="{FF2B5EF4-FFF2-40B4-BE49-F238E27FC236}">
                <a16:creationId xmlns:a16="http://schemas.microsoft.com/office/drawing/2014/main" id="{B346CBEA-CFD9-CBE3-6B49-429692AD25D4}"/>
              </a:ext>
            </a:extLst>
          </p:cNvPr>
          <p:cNvSpPr>
            <a:spLocks noGrp="1"/>
          </p:cNvSpPr>
          <p:nvPr>
            <p:ph type="dt" sz="half" idx="10"/>
          </p:nvPr>
        </p:nvSpPr>
        <p:spPr>
          <a:xfrm>
            <a:off x="422899" y="6217920"/>
            <a:ext cx="2743200" cy="640080"/>
          </a:xfrm>
        </p:spPr>
        <p:txBody>
          <a:bodyPr>
            <a:normAutofit/>
          </a:bodyPr>
          <a:lstStyle/>
          <a:p>
            <a:pPr>
              <a:spcAft>
                <a:spcPts val="600"/>
              </a:spcAft>
            </a:pPr>
            <a:fld id="{57997BA6-BEF8-495F-ACCD-8D19769E4FC6}" type="datetime2">
              <a:rPr lang="en-US" smtClean="0"/>
              <a:pPr>
                <a:spcAft>
                  <a:spcPts val="600"/>
                </a:spcAft>
              </a:pPr>
              <a:t>Monday, April 29, 2024</a:t>
            </a:fld>
            <a:endParaRPr lang="en-US"/>
          </a:p>
        </p:txBody>
      </p:sp>
      <p:sp>
        <p:nvSpPr>
          <p:cNvPr id="5" name="Footer Placeholder 4">
            <a:extLst>
              <a:ext uri="{FF2B5EF4-FFF2-40B4-BE49-F238E27FC236}">
                <a16:creationId xmlns:a16="http://schemas.microsoft.com/office/drawing/2014/main" id="{77A3949C-C127-55D2-100B-5544320DCC67}"/>
              </a:ext>
            </a:extLst>
          </p:cNvPr>
          <p:cNvSpPr>
            <a:spLocks noGrp="1"/>
          </p:cNvSpPr>
          <p:nvPr>
            <p:ph type="ftr" sz="quarter" idx="11"/>
          </p:nvPr>
        </p:nvSpPr>
        <p:spPr>
          <a:xfrm>
            <a:off x="3767328" y="6217920"/>
            <a:ext cx="7196328" cy="640080"/>
          </a:xfrm>
        </p:spPr>
        <p:txBody>
          <a:bodyPr>
            <a:normAutofit/>
          </a:bodyPr>
          <a:lstStyle/>
          <a:p>
            <a:pPr>
              <a:spcAft>
                <a:spcPts val="600"/>
              </a:spcAft>
            </a:pPr>
            <a:r>
              <a:rPr lang="en-US" dirty="0"/>
              <a:t>GitHub Copilot Workshop</a:t>
            </a:r>
          </a:p>
        </p:txBody>
      </p:sp>
      <p:cxnSp>
        <p:nvCxnSpPr>
          <p:cNvPr id="22" name="Straight Connector 21">
            <a:extLst>
              <a:ext uri="{FF2B5EF4-FFF2-40B4-BE49-F238E27FC236}">
                <a16:creationId xmlns:a16="http://schemas.microsoft.com/office/drawing/2014/main" id="{8D4B5F26-8713-4267-9186-183BB809C0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rgbClr val="FEF359"/>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72C66DF-2004-4C24-8C07-554E41490D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rgbClr val="FEF359"/>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8684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E5FEF-8BCB-5114-7E67-98DF919282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A2F1F3-EDBF-6C71-DEAD-65BDB0348BBA}"/>
              </a:ext>
            </a:extLst>
          </p:cNvPr>
          <p:cNvSpPr>
            <a:spLocks noGrp="1"/>
          </p:cNvSpPr>
          <p:nvPr>
            <p:ph type="title"/>
          </p:nvPr>
        </p:nvSpPr>
        <p:spPr/>
        <p:txBody>
          <a:bodyPr/>
          <a:lstStyle/>
          <a:p>
            <a:r>
              <a:rPr lang="en-US" dirty="0"/>
              <a:t>Prompting Exercise – Instructions</a:t>
            </a:r>
          </a:p>
        </p:txBody>
      </p:sp>
      <p:sp>
        <p:nvSpPr>
          <p:cNvPr id="3" name="Content Placeholder 2">
            <a:extLst>
              <a:ext uri="{FF2B5EF4-FFF2-40B4-BE49-F238E27FC236}">
                <a16:creationId xmlns:a16="http://schemas.microsoft.com/office/drawing/2014/main" id="{A4971CF8-C3E4-98D4-208D-C12D941B98A2}"/>
              </a:ext>
            </a:extLst>
          </p:cNvPr>
          <p:cNvSpPr>
            <a:spLocks noGrp="1"/>
          </p:cNvSpPr>
          <p:nvPr>
            <p:ph idx="1"/>
          </p:nvPr>
        </p:nvSpPr>
        <p:spPr>
          <a:xfrm>
            <a:off x="420624" y="1825625"/>
            <a:ext cx="5189344" cy="3973495"/>
          </a:xfrm>
        </p:spPr>
        <p:txBody>
          <a:bodyPr>
            <a:normAutofit/>
          </a:bodyPr>
          <a:lstStyle/>
          <a:p>
            <a:r>
              <a:rPr lang="en-US" dirty="0"/>
              <a:t>Further evolve your drawing:</a:t>
            </a:r>
          </a:p>
          <a:p>
            <a:pPr lvl="1"/>
            <a:r>
              <a:rPr lang="en-US" dirty="0"/>
              <a:t>Pretend you are Escher.  pencil drawing of a remote island on a sunny day with sharks swimming around the island in the water </a:t>
            </a:r>
          </a:p>
          <a:p>
            <a:pPr lvl="1"/>
            <a:endParaRPr lang="en-US" dirty="0"/>
          </a:p>
          <a:p>
            <a:pPr lvl="1"/>
            <a:r>
              <a:rPr lang="en-US" dirty="0"/>
              <a:t>I did not get recursion, but I did get reflection – pretty cool</a:t>
            </a:r>
          </a:p>
          <a:p>
            <a:pPr lvl="1"/>
            <a:endParaRPr lang="en-US" dirty="0"/>
          </a:p>
          <a:p>
            <a:endParaRPr lang="en-US" b="0" i="1" dirty="0">
              <a:solidFill>
                <a:srgbClr val="242424"/>
              </a:solidFill>
              <a:effectLst/>
              <a:latin typeface="source-serif-pro"/>
            </a:endParaRPr>
          </a:p>
          <a:p>
            <a:endParaRPr lang="en-US" b="0" i="1" dirty="0">
              <a:solidFill>
                <a:srgbClr val="242424"/>
              </a:solidFill>
              <a:effectLst/>
              <a:latin typeface="source-serif-pro"/>
            </a:endParaRPr>
          </a:p>
        </p:txBody>
      </p:sp>
      <p:sp>
        <p:nvSpPr>
          <p:cNvPr id="4" name="Date Placeholder 3">
            <a:extLst>
              <a:ext uri="{FF2B5EF4-FFF2-40B4-BE49-F238E27FC236}">
                <a16:creationId xmlns:a16="http://schemas.microsoft.com/office/drawing/2014/main" id="{9688DDDC-E1A7-9922-186C-E55DA77E18E6}"/>
              </a:ext>
            </a:extLst>
          </p:cNvPr>
          <p:cNvSpPr>
            <a:spLocks noGrp="1"/>
          </p:cNvSpPr>
          <p:nvPr>
            <p:ph type="dt" sz="half" idx="10"/>
          </p:nvPr>
        </p:nvSpPr>
        <p:spPr/>
        <p:txBody>
          <a:bodyPr/>
          <a:lstStyle/>
          <a:p>
            <a:fld id="{57997BA6-BEF8-495F-ACCD-8D19769E4FC6}" type="datetime2">
              <a:rPr lang="en-US" smtClean="0"/>
              <a:t>Monday, April 29, 2024</a:t>
            </a:fld>
            <a:endParaRPr lang="en-US" dirty="0"/>
          </a:p>
        </p:txBody>
      </p:sp>
      <p:sp>
        <p:nvSpPr>
          <p:cNvPr id="5" name="Footer Placeholder 4">
            <a:extLst>
              <a:ext uri="{FF2B5EF4-FFF2-40B4-BE49-F238E27FC236}">
                <a16:creationId xmlns:a16="http://schemas.microsoft.com/office/drawing/2014/main" id="{10415AC0-150E-BFF5-94DA-36D81187835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60A8A6F6-EC26-4BC3-4EE4-B9AACCF4F3A5}"/>
              </a:ext>
            </a:extLst>
          </p:cNvPr>
          <p:cNvSpPr>
            <a:spLocks noGrp="1"/>
          </p:cNvSpPr>
          <p:nvPr>
            <p:ph type="sldNum" sz="quarter" idx="12"/>
          </p:nvPr>
        </p:nvSpPr>
        <p:spPr/>
        <p:txBody>
          <a:bodyPr/>
          <a:lstStyle/>
          <a:p>
            <a:fld id="{7BE69E03-4804-4553-A1EC-F089884EF50F}" type="slidenum">
              <a:rPr lang="en-US" smtClean="0"/>
              <a:t>20</a:t>
            </a:fld>
            <a:endParaRPr lang="en-US"/>
          </a:p>
        </p:txBody>
      </p:sp>
      <p:pic>
        <p:nvPicPr>
          <p:cNvPr id="8" name="Picture 7">
            <a:extLst>
              <a:ext uri="{FF2B5EF4-FFF2-40B4-BE49-F238E27FC236}">
                <a16:creationId xmlns:a16="http://schemas.microsoft.com/office/drawing/2014/main" id="{321B5B38-7423-483B-F5CD-1743CFC3C7D6}"/>
              </a:ext>
            </a:extLst>
          </p:cNvPr>
          <p:cNvPicPr>
            <a:picLocks noChangeAspect="1"/>
          </p:cNvPicPr>
          <p:nvPr/>
        </p:nvPicPr>
        <p:blipFill>
          <a:blip r:embed="rId2"/>
          <a:stretch>
            <a:fillRect/>
          </a:stretch>
        </p:blipFill>
        <p:spPr>
          <a:xfrm>
            <a:off x="6344938" y="1573401"/>
            <a:ext cx="4591286" cy="4337273"/>
          </a:xfrm>
          <a:prstGeom prst="rect">
            <a:avLst/>
          </a:prstGeom>
        </p:spPr>
      </p:pic>
    </p:spTree>
    <p:extLst>
      <p:ext uri="{BB962C8B-B14F-4D97-AF65-F5344CB8AC3E}">
        <p14:creationId xmlns:p14="http://schemas.microsoft.com/office/powerpoint/2010/main" val="36527584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06354-55A1-8ED5-8B64-8FA2B262B5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303D4D-D8A0-A469-1599-5BEF11BFF658}"/>
              </a:ext>
            </a:extLst>
          </p:cNvPr>
          <p:cNvSpPr>
            <a:spLocks noGrp="1"/>
          </p:cNvSpPr>
          <p:nvPr>
            <p:ph type="title"/>
          </p:nvPr>
        </p:nvSpPr>
        <p:spPr/>
        <p:txBody>
          <a:bodyPr/>
          <a:lstStyle/>
          <a:p>
            <a:r>
              <a:rPr lang="en-US" dirty="0"/>
              <a:t>Prompting Exercise – Conclusions</a:t>
            </a:r>
          </a:p>
        </p:txBody>
      </p:sp>
      <p:sp>
        <p:nvSpPr>
          <p:cNvPr id="3" name="Content Placeholder 2">
            <a:extLst>
              <a:ext uri="{FF2B5EF4-FFF2-40B4-BE49-F238E27FC236}">
                <a16:creationId xmlns:a16="http://schemas.microsoft.com/office/drawing/2014/main" id="{027A7A4B-0F70-4AA4-4893-1A7106D7961D}"/>
              </a:ext>
            </a:extLst>
          </p:cNvPr>
          <p:cNvSpPr>
            <a:spLocks noGrp="1"/>
          </p:cNvSpPr>
          <p:nvPr>
            <p:ph idx="1"/>
          </p:nvPr>
        </p:nvSpPr>
        <p:spPr>
          <a:xfrm>
            <a:off x="420624" y="1825625"/>
            <a:ext cx="5189344" cy="3973495"/>
          </a:xfrm>
        </p:spPr>
        <p:txBody>
          <a:bodyPr>
            <a:normAutofit/>
          </a:bodyPr>
          <a:lstStyle/>
          <a:p>
            <a:pPr lvl="1"/>
            <a:r>
              <a:rPr lang="en-US" dirty="0"/>
              <a:t>What can we conclude from this exercise?</a:t>
            </a:r>
          </a:p>
          <a:p>
            <a:pPr lvl="1"/>
            <a:r>
              <a:rPr lang="en-US" dirty="0"/>
              <a:t>How did prompting change your images?</a:t>
            </a:r>
          </a:p>
          <a:p>
            <a:pPr lvl="1"/>
            <a:r>
              <a:rPr lang="en-US" dirty="0"/>
              <a:t>How do you think this will work with code generation?</a:t>
            </a:r>
            <a:endParaRPr lang="en-US" b="0" i="1" dirty="0">
              <a:solidFill>
                <a:srgbClr val="242424"/>
              </a:solidFill>
              <a:effectLst/>
              <a:latin typeface="source-serif-pro"/>
            </a:endParaRPr>
          </a:p>
          <a:p>
            <a:endParaRPr lang="en-US" b="0" i="1" dirty="0">
              <a:solidFill>
                <a:srgbClr val="242424"/>
              </a:solidFill>
              <a:effectLst/>
              <a:latin typeface="source-serif-pro"/>
            </a:endParaRPr>
          </a:p>
        </p:txBody>
      </p:sp>
      <p:sp>
        <p:nvSpPr>
          <p:cNvPr id="4" name="Date Placeholder 3">
            <a:extLst>
              <a:ext uri="{FF2B5EF4-FFF2-40B4-BE49-F238E27FC236}">
                <a16:creationId xmlns:a16="http://schemas.microsoft.com/office/drawing/2014/main" id="{AB27B3F8-1D9E-AAD7-E98A-A3E7516F160D}"/>
              </a:ext>
            </a:extLst>
          </p:cNvPr>
          <p:cNvSpPr>
            <a:spLocks noGrp="1"/>
          </p:cNvSpPr>
          <p:nvPr>
            <p:ph type="dt" sz="half" idx="10"/>
          </p:nvPr>
        </p:nvSpPr>
        <p:spPr/>
        <p:txBody>
          <a:bodyPr/>
          <a:lstStyle/>
          <a:p>
            <a:fld id="{57997BA6-BEF8-495F-ACCD-8D19769E4FC6}" type="datetime2">
              <a:rPr lang="en-US" smtClean="0"/>
              <a:t>Monday, April 29, 2024</a:t>
            </a:fld>
            <a:endParaRPr lang="en-US" dirty="0"/>
          </a:p>
        </p:txBody>
      </p:sp>
      <p:sp>
        <p:nvSpPr>
          <p:cNvPr id="5" name="Footer Placeholder 4">
            <a:extLst>
              <a:ext uri="{FF2B5EF4-FFF2-40B4-BE49-F238E27FC236}">
                <a16:creationId xmlns:a16="http://schemas.microsoft.com/office/drawing/2014/main" id="{24645AE3-896C-D5A5-6A24-EED8C3EE7ABD}"/>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1428093-5C9D-32C5-68A2-43D315081AEA}"/>
              </a:ext>
            </a:extLst>
          </p:cNvPr>
          <p:cNvSpPr>
            <a:spLocks noGrp="1"/>
          </p:cNvSpPr>
          <p:nvPr>
            <p:ph type="sldNum" sz="quarter" idx="12"/>
          </p:nvPr>
        </p:nvSpPr>
        <p:spPr/>
        <p:txBody>
          <a:bodyPr/>
          <a:lstStyle/>
          <a:p>
            <a:fld id="{7BE69E03-4804-4553-A1EC-F089884EF50F}" type="slidenum">
              <a:rPr lang="en-US" smtClean="0"/>
              <a:t>21</a:t>
            </a:fld>
            <a:endParaRPr lang="en-US"/>
          </a:p>
        </p:txBody>
      </p:sp>
      <p:pic>
        <p:nvPicPr>
          <p:cNvPr id="11" name="Picture 10">
            <a:extLst>
              <a:ext uri="{FF2B5EF4-FFF2-40B4-BE49-F238E27FC236}">
                <a16:creationId xmlns:a16="http://schemas.microsoft.com/office/drawing/2014/main" id="{6E084E5F-D717-5372-D14B-EA1B46126C4F}"/>
              </a:ext>
            </a:extLst>
          </p:cNvPr>
          <p:cNvPicPr>
            <a:picLocks noChangeAspect="1"/>
          </p:cNvPicPr>
          <p:nvPr/>
        </p:nvPicPr>
        <p:blipFill>
          <a:blip r:embed="rId2"/>
          <a:stretch>
            <a:fillRect/>
          </a:stretch>
        </p:blipFill>
        <p:spPr>
          <a:xfrm>
            <a:off x="7372865" y="1715268"/>
            <a:ext cx="2866980" cy="2874322"/>
          </a:xfrm>
          <a:prstGeom prst="rect">
            <a:avLst/>
          </a:prstGeom>
        </p:spPr>
      </p:pic>
      <p:sp>
        <p:nvSpPr>
          <p:cNvPr id="13" name="Content Placeholder 2">
            <a:extLst>
              <a:ext uri="{FF2B5EF4-FFF2-40B4-BE49-F238E27FC236}">
                <a16:creationId xmlns:a16="http://schemas.microsoft.com/office/drawing/2014/main" id="{16D4768E-0D36-4415-B1A1-E11F17A67A16}"/>
              </a:ext>
            </a:extLst>
          </p:cNvPr>
          <p:cNvSpPr txBox="1">
            <a:spLocks/>
          </p:cNvSpPr>
          <p:nvPr/>
        </p:nvSpPr>
        <p:spPr>
          <a:xfrm>
            <a:off x="6894162" y="4709881"/>
            <a:ext cx="3946902" cy="78426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1400" dirty="0"/>
              <a:t>pretend you are Escher.  watercolor of a remote island on a sunny day with sharks swimming around the island in the water </a:t>
            </a:r>
          </a:p>
          <a:p>
            <a:endParaRPr lang="en-US" i="1" dirty="0">
              <a:solidFill>
                <a:srgbClr val="242424"/>
              </a:solidFill>
              <a:latin typeface="source-serif-pro"/>
            </a:endParaRPr>
          </a:p>
          <a:p>
            <a:endParaRPr lang="en-US" i="1" dirty="0">
              <a:solidFill>
                <a:srgbClr val="242424"/>
              </a:solidFill>
              <a:latin typeface="source-serif-pro"/>
            </a:endParaRPr>
          </a:p>
        </p:txBody>
      </p:sp>
    </p:spTree>
    <p:extLst>
      <p:ext uri="{BB962C8B-B14F-4D97-AF65-F5344CB8AC3E}">
        <p14:creationId xmlns:p14="http://schemas.microsoft.com/office/powerpoint/2010/main" val="37329612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42"/>
        <p:cNvGrpSpPr/>
        <p:nvPr/>
      </p:nvGrpSpPr>
      <p:grpSpPr>
        <a:xfrm>
          <a:off x="0" y="0"/>
          <a:ext cx="0" cy="0"/>
          <a:chOff x="0" y="0"/>
          <a:chExt cx="0" cy="0"/>
        </a:xfrm>
      </p:grpSpPr>
      <p:sp>
        <p:nvSpPr>
          <p:cNvPr id="1943" name="Google Shape;1943;p157"/>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pPr algn="l"/>
            <a:fld id="{00000000-1234-1234-1234-123412341234}" type="slidenum">
              <a:rPr lang="en"/>
              <a:pPr algn="l"/>
              <a:t>22</a:t>
            </a:fld>
            <a:endParaRPr/>
          </a:p>
        </p:txBody>
      </p:sp>
      <p:sp>
        <p:nvSpPr>
          <p:cNvPr id="1944" name="Google Shape;1944;p157"/>
          <p:cNvSpPr txBox="1">
            <a:spLocks noGrp="1"/>
          </p:cNvSpPr>
          <p:nvPr>
            <p:ph type="title"/>
          </p:nvPr>
        </p:nvSpPr>
        <p:spPr>
          <a:xfrm>
            <a:off x="4048633" y="2803000"/>
            <a:ext cx="7360400" cy="1252000"/>
          </a:xfrm>
          <a:prstGeom prst="rect">
            <a:avLst/>
          </a:prstGeom>
        </p:spPr>
        <p:txBody>
          <a:bodyPr spcFirstLastPara="1" vert="horz" wrap="square" lIns="121900" tIns="121900" rIns="121900" bIns="121900" rtlCol="0" anchor="ctr" anchorCtr="0">
            <a:noAutofit/>
          </a:bodyPr>
          <a:lstStyle/>
          <a:p>
            <a:r>
              <a:rPr lang="en" dirty="0">
                <a:solidFill>
                  <a:srgbClr val="00B050"/>
                </a:solidFill>
              </a:rPr>
              <a:t>Prompt Engineering - Review</a:t>
            </a:r>
            <a:endParaRPr dirty="0">
              <a:solidFill>
                <a:srgbClr val="00B050"/>
              </a:solidFill>
            </a:endParaRPr>
          </a:p>
        </p:txBody>
      </p:sp>
      <p:pic>
        <p:nvPicPr>
          <p:cNvPr id="1945" name="Google Shape;1945;p157"/>
          <p:cNvPicPr preferRelativeResize="0"/>
          <p:nvPr/>
        </p:nvPicPr>
        <p:blipFill>
          <a:blip r:embed="rId3">
            <a:alphaModFix/>
          </a:blip>
          <a:stretch>
            <a:fillRect/>
          </a:stretch>
        </p:blipFill>
        <p:spPr>
          <a:xfrm>
            <a:off x="1869292" y="2514600"/>
            <a:ext cx="1828800" cy="1828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49"/>
        <p:cNvGrpSpPr/>
        <p:nvPr/>
      </p:nvGrpSpPr>
      <p:grpSpPr>
        <a:xfrm>
          <a:off x="0" y="0"/>
          <a:ext cx="0" cy="0"/>
          <a:chOff x="0" y="0"/>
          <a:chExt cx="0" cy="0"/>
        </a:xfrm>
      </p:grpSpPr>
      <p:sp>
        <p:nvSpPr>
          <p:cNvPr id="1950" name="Google Shape;1950;p158"/>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pPr algn="l"/>
            <a:fld id="{00000000-1234-1234-1234-123412341234}" type="slidenum">
              <a:rPr lang="en">
                <a:solidFill>
                  <a:schemeClr val="dk1"/>
                </a:solidFill>
              </a:rPr>
              <a:pPr algn="l"/>
              <a:t>23</a:t>
            </a:fld>
            <a:endParaRPr>
              <a:solidFill>
                <a:schemeClr val="dk1"/>
              </a:solidFill>
            </a:endParaRPr>
          </a:p>
        </p:txBody>
      </p:sp>
      <p:sp>
        <p:nvSpPr>
          <p:cNvPr id="1951" name="Google Shape;1951;p158"/>
          <p:cNvSpPr txBox="1"/>
          <p:nvPr/>
        </p:nvSpPr>
        <p:spPr>
          <a:xfrm>
            <a:off x="0" y="345933"/>
            <a:ext cx="12192000" cy="820800"/>
          </a:xfrm>
          <a:prstGeom prst="rect">
            <a:avLst/>
          </a:prstGeom>
          <a:noFill/>
          <a:ln>
            <a:noFill/>
          </a:ln>
        </p:spPr>
        <p:txBody>
          <a:bodyPr spcFirstLastPara="1" wrap="square" lIns="121900" tIns="121900" rIns="121900" bIns="121900" anchor="ctr" anchorCtr="0">
            <a:noAutofit/>
          </a:bodyPr>
          <a:lstStyle/>
          <a:p>
            <a:pPr algn="ctr"/>
            <a:r>
              <a:rPr lang="en" sz="4800" b="1">
                <a:solidFill>
                  <a:schemeClr val="dk1"/>
                </a:solidFill>
              </a:rPr>
              <a:t>What is a Prompt?</a:t>
            </a:r>
            <a:endParaRPr sz="4800" b="1">
              <a:solidFill>
                <a:schemeClr val="dk1"/>
              </a:solidFill>
            </a:endParaRPr>
          </a:p>
        </p:txBody>
      </p:sp>
      <p:sp>
        <p:nvSpPr>
          <p:cNvPr id="1952" name="Google Shape;1952;p158"/>
          <p:cNvSpPr txBox="1"/>
          <p:nvPr/>
        </p:nvSpPr>
        <p:spPr>
          <a:xfrm>
            <a:off x="4936367" y="2485467"/>
            <a:ext cx="6582000" cy="2899600"/>
          </a:xfrm>
          <a:prstGeom prst="rect">
            <a:avLst/>
          </a:prstGeom>
          <a:noFill/>
          <a:ln>
            <a:noFill/>
          </a:ln>
        </p:spPr>
        <p:txBody>
          <a:bodyPr spcFirstLastPara="1" wrap="square" lIns="121900" tIns="121900" rIns="121900" bIns="121900" anchor="t" anchorCtr="0">
            <a:noAutofit/>
          </a:bodyPr>
          <a:lstStyle/>
          <a:p>
            <a:r>
              <a:rPr lang="en" sz="2267" i="1">
                <a:solidFill>
                  <a:schemeClr val="dk1"/>
                </a:solidFill>
              </a:rPr>
              <a:t>In the context of Copilot, a prompt is a piece of code or natural language description that is used to generate code suggestions. It is the input that Copilot uses to generate its output.</a:t>
            </a:r>
            <a:br>
              <a:rPr lang="en" sz="2267">
                <a:solidFill>
                  <a:schemeClr val="dk1"/>
                </a:solidFill>
              </a:rPr>
            </a:br>
            <a:br>
              <a:rPr lang="en" sz="2267">
                <a:solidFill>
                  <a:schemeClr val="dk1"/>
                </a:solidFill>
              </a:rPr>
            </a:br>
            <a:r>
              <a:rPr lang="en" sz="2267">
                <a:solidFill>
                  <a:schemeClr val="dk2"/>
                </a:solidFill>
              </a:rPr>
              <a:t>- Copilot</a:t>
            </a:r>
            <a:endParaRPr sz="2267">
              <a:solidFill>
                <a:schemeClr val="dk2"/>
              </a:solidFill>
            </a:endParaRPr>
          </a:p>
        </p:txBody>
      </p:sp>
      <p:pic>
        <p:nvPicPr>
          <p:cNvPr id="1953" name="Google Shape;1953;p158"/>
          <p:cNvPicPr preferRelativeResize="0"/>
          <p:nvPr/>
        </p:nvPicPr>
        <p:blipFill>
          <a:blip r:embed="rId3">
            <a:alphaModFix/>
          </a:blip>
          <a:stretch>
            <a:fillRect/>
          </a:stretch>
        </p:blipFill>
        <p:spPr>
          <a:xfrm>
            <a:off x="1284833" y="2139634"/>
            <a:ext cx="2823432" cy="257873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57"/>
        <p:cNvGrpSpPr/>
        <p:nvPr/>
      </p:nvGrpSpPr>
      <p:grpSpPr>
        <a:xfrm>
          <a:off x="0" y="0"/>
          <a:ext cx="0" cy="0"/>
          <a:chOff x="0" y="0"/>
          <a:chExt cx="0" cy="0"/>
        </a:xfrm>
      </p:grpSpPr>
      <p:sp>
        <p:nvSpPr>
          <p:cNvPr id="1958" name="Google Shape;1958;p159"/>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pPr algn="l"/>
            <a:fld id="{00000000-1234-1234-1234-123412341234}" type="slidenum">
              <a:rPr lang="en">
                <a:solidFill>
                  <a:schemeClr val="dk1"/>
                </a:solidFill>
              </a:rPr>
              <a:pPr algn="l"/>
              <a:t>24</a:t>
            </a:fld>
            <a:endParaRPr>
              <a:solidFill>
                <a:schemeClr val="dk1"/>
              </a:solidFill>
            </a:endParaRPr>
          </a:p>
        </p:txBody>
      </p:sp>
      <p:sp>
        <p:nvSpPr>
          <p:cNvPr id="1959" name="Google Shape;1959;p159"/>
          <p:cNvSpPr txBox="1"/>
          <p:nvPr/>
        </p:nvSpPr>
        <p:spPr>
          <a:xfrm>
            <a:off x="0" y="345900"/>
            <a:ext cx="12192000" cy="820800"/>
          </a:xfrm>
          <a:prstGeom prst="rect">
            <a:avLst/>
          </a:prstGeom>
          <a:noFill/>
          <a:ln>
            <a:noFill/>
          </a:ln>
        </p:spPr>
        <p:txBody>
          <a:bodyPr spcFirstLastPara="1" wrap="square" lIns="121900" tIns="121900" rIns="121900" bIns="121900" anchor="ctr" anchorCtr="0">
            <a:noAutofit/>
          </a:bodyPr>
          <a:lstStyle/>
          <a:p>
            <a:pPr algn="ctr"/>
            <a:r>
              <a:rPr lang="en" sz="4800" b="1">
                <a:solidFill>
                  <a:schemeClr val="dk1"/>
                </a:solidFill>
              </a:rPr>
              <a:t>What is Prompt Engineering?</a:t>
            </a:r>
            <a:endParaRPr sz="4800" b="1">
              <a:solidFill>
                <a:schemeClr val="dk1"/>
              </a:solidFill>
            </a:endParaRPr>
          </a:p>
        </p:txBody>
      </p:sp>
      <p:sp>
        <p:nvSpPr>
          <p:cNvPr id="1960" name="Google Shape;1960;p159"/>
          <p:cNvSpPr txBox="1"/>
          <p:nvPr/>
        </p:nvSpPr>
        <p:spPr>
          <a:xfrm>
            <a:off x="4936367" y="2485467"/>
            <a:ext cx="6582000" cy="2899600"/>
          </a:xfrm>
          <a:prstGeom prst="rect">
            <a:avLst/>
          </a:prstGeom>
          <a:noFill/>
          <a:ln>
            <a:noFill/>
          </a:ln>
        </p:spPr>
        <p:txBody>
          <a:bodyPr spcFirstLastPara="1" wrap="square" lIns="121900" tIns="121900" rIns="121900" bIns="121900" anchor="t" anchorCtr="0">
            <a:noAutofit/>
          </a:bodyPr>
          <a:lstStyle/>
          <a:p>
            <a:r>
              <a:rPr lang="en" sz="2267" i="1">
                <a:solidFill>
                  <a:schemeClr val="dk1"/>
                </a:solidFill>
              </a:rPr>
              <a:t>Prompt engineering is the process of designing and creating high-quality prompts that can be used to generate accurate and useful code suggestions with Copilot.</a:t>
            </a:r>
            <a:br>
              <a:rPr lang="en" sz="2267">
                <a:solidFill>
                  <a:schemeClr val="dk1"/>
                </a:solidFill>
              </a:rPr>
            </a:br>
            <a:br>
              <a:rPr lang="en" sz="2267">
                <a:solidFill>
                  <a:schemeClr val="dk1"/>
                </a:solidFill>
              </a:rPr>
            </a:br>
            <a:r>
              <a:rPr lang="en" sz="2267">
                <a:solidFill>
                  <a:schemeClr val="dk2"/>
                </a:solidFill>
              </a:rPr>
              <a:t>- Copilot</a:t>
            </a:r>
            <a:endParaRPr sz="2267">
              <a:solidFill>
                <a:schemeClr val="dk2"/>
              </a:solidFill>
            </a:endParaRPr>
          </a:p>
        </p:txBody>
      </p:sp>
      <p:pic>
        <p:nvPicPr>
          <p:cNvPr id="1961" name="Google Shape;1961;p159"/>
          <p:cNvPicPr preferRelativeResize="0"/>
          <p:nvPr/>
        </p:nvPicPr>
        <p:blipFill>
          <a:blip r:embed="rId3">
            <a:alphaModFix/>
          </a:blip>
          <a:stretch>
            <a:fillRect/>
          </a:stretch>
        </p:blipFill>
        <p:spPr>
          <a:xfrm>
            <a:off x="1284833" y="2139634"/>
            <a:ext cx="2823432" cy="257873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65"/>
        <p:cNvGrpSpPr/>
        <p:nvPr/>
      </p:nvGrpSpPr>
      <p:grpSpPr>
        <a:xfrm>
          <a:off x="0" y="0"/>
          <a:ext cx="0" cy="0"/>
          <a:chOff x="0" y="0"/>
          <a:chExt cx="0" cy="0"/>
        </a:xfrm>
      </p:grpSpPr>
      <p:sp>
        <p:nvSpPr>
          <p:cNvPr id="1966" name="Google Shape;1966;p160"/>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pPr algn="l"/>
            <a:fld id="{00000000-1234-1234-1234-123412341234}" type="slidenum">
              <a:rPr lang="en">
                <a:solidFill>
                  <a:schemeClr val="dk1"/>
                </a:solidFill>
              </a:rPr>
              <a:pPr algn="l"/>
              <a:t>25</a:t>
            </a:fld>
            <a:endParaRPr>
              <a:solidFill>
                <a:schemeClr val="dk1"/>
              </a:solidFill>
            </a:endParaRPr>
          </a:p>
        </p:txBody>
      </p:sp>
      <p:sp>
        <p:nvSpPr>
          <p:cNvPr id="1967" name="Google Shape;1967;p160"/>
          <p:cNvSpPr txBox="1"/>
          <p:nvPr/>
        </p:nvSpPr>
        <p:spPr>
          <a:xfrm>
            <a:off x="0" y="344733"/>
            <a:ext cx="12192000" cy="820800"/>
          </a:xfrm>
          <a:prstGeom prst="rect">
            <a:avLst/>
          </a:prstGeom>
          <a:noFill/>
          <a:ln>
            <a:noFill/>
          </a:ln>
        </p:spPr>
        <p:txBody>
          <a:bodyPr spcFirstLastPara="1" wrap="square" lIns="121900" tIns="121900" rIns="121900" bIns="121900" anchor="ctr" anchorCtr="0">
            <a:noAutofit/>
          </a:bodyPr>
          <a:lstStyle/>
          <a:p>
            <a:pPr algn="ctr"/>
            <a:r>
              <a:rPr lang="en" sz="4800" b="1">
                <a:solidFill>
                  <a:schemeClr val="dk1"/>
                </a:solidFill>
              </a:rPr>
              <a:t>Why is Prompt Engineering Important?</a:t>
            </a:r>
            <a:endParaRPr sz="4800" b="1">
              <a:solidFill>
                <a:schemeClr val="dk1"/>
              </a:solidFill>
            </a:endParaRPr>
          </a:p>
        </p:txBody>
      </p:sp>
      <p:sp>
        <p:nvSpPr>
          <p:cNvPr id="1968" name="Google Shape;1968;p160"/>
          <p:cNvSpPr txBox="1"/>
          <p:nvPr/>
        </p:nvSpPr>
        <p:spPr>
          <a:xfrm>
            <a:off x="6247667" y="1829533"/>
            <a:ext cx="5569200" cy="2784400"/>
          </a:xfrm>
          <a:prstGeom prst="rect">
            <a:avLst/>
          </a:prstGeom>
          <a:noFill/>
          <a:ln>
            <a:noFill/>
          </a:ln>
        </p:spPr>
        <p:txBody>
          <a:bodyPr spcFirstLastPara="1" wrap="square" lIns="121900" tIns="121900" rIns="121900" bIns="121900" anchor="t" anchorCtr="0">
            <a:noAutofit/>
          </a:bodyPr>
          <a:lstStyle/>
          <a:p>
            <a:pPr marL="609585" indent="-448722">
              <a:buClr>
                <a:schemeClr val="dk1"/>
              </a:buClr>
              <a:buSzPts val="1700"/>
              <a:buChar char="●"/>
            </a:pPr>
            <a:r>
              <a:rPr lang="en" sz="2267">
                <a:solidFill>
                  <a:schemeClr val="dk1"/>
                </a:solidFill>
              </a:rPr>
              <a:t>Maximizes utility of Copilot</a:t>
            </a:r>
            <a:br>
              <a:rPr lang="en" sz="2267">
                <a:solidFill>
                  <a:schemeClr val="dk1"/>
                </a:solidFill>
              </a:rPr>
            </a:br>
            <a:endParaRPr sz="2267">
              <a:solidFill>
                <a:schemeClr val="dk1"/>
              </a:solidFill>
            </a:endParaRPr>
          </a:p>
          <a:p>
            <a:pPr marL="609585" indent="-448722">
              <a:buClr>
                <a:schemeClr val="dk1"/>
              </a:buClr>
              <a:buSzPts val="1700"/>
              <a:buChar char="●"/>
            </a:pPr>
            <a:r>
              <a:rPr lang="en" sz="2267">
                <a:solidFill>
                  <a:schemeClr val="dk1"/>
                </a:solidFill>
              </a:rPr>
              <a:t>Minimizes repeated iterations</a:t>
            </a:r>
            <a:br>
              <a:rPr lang="en" sz="2267">
                <a:solidFill>
                  <a:schemeClr val="dk1"/>
                </a:solidFill>
              </a:rPr>
            </a:br>
            <a:endParaRPr sz="2267">
              <a:solidFill>
                <a:schemeClr val="dk1"/>
              </a:solidFill>
            </a:endParaRPr>
          </a:p>
          <a:p>
            <a:pPr marL="609585" indent="-448722">
              <a:buClr>
                <a:schemeClr val="dk1"/>
              </a:buClr>
              <a:buSzPts val="1700"/>
              <a:buChar char="●"/>
            </a:pPr>
            <a:r>
              <a:rPr lang="en" sz="2267">
                <a:solidFill>
                  <a:schemeClr val="dk1"/>
                </a:solidFill>
              </a:rPr>
              <a:t>Determines code suggestion quality</a:t>
            </a:r>
            <a:br>
              <a:rPr lang="en" sz="2267">
                <a:solidFill>
                  <a:schemeClr val="dk1"/>
                </a:solidFill>
              </a:rPr>
            </a:br>
            <a:endParaRPr sz="2267">
              <a:solidFill>
                <a:schemeClr val="dk1"/>
              </a:solidFill>
            </a:endParaRPr>
          </a:p>
          <a:p>
            <a:pPr marL="609585" indent="-448722">
              <a:buClr>
                <a:schemeClr val="dk1"/>
              </a:buClr>
              <a:buSzPts val="1700"/>
              <a:buChar char="●"/>
            </a:pPr>
            <a:r>
              <a:rPr lang="en" sz="2267">
                <a:solidFill>
                  <a:schemeClr val="dk1"/>
                </a:solidFill>
              </a:rPr>
              <a:t>Skill prompts guide Copilot to understand context &amp; nuances</a:t>
            </a:r>
            <a:br>
              <a:rPr lang="en" sz="2267">
                <a:solidFill>
                  <a:schemeClr val="dk1"/>
                </a:solidFill>
              </a:rPr>
            </a:br>
            <a:endParaRPr sz="2267">
              <a:solidFill>
                <a:schemeClr val="dk1"/>
              </a:solidFill>
            </a:endParaRPr>
          </a:p>
          <a:p>
            <a:pPr marL="609585" indent="-448722">
              <a:buClr>
                <a:schemeClr val="dk1"/>
              </a:buClr>
              <a:buSzPts val="1700"/>
              <a:buChar char="●"/>
            </a:pPr>
            <a:r>
              <a:rPr lang="en" sz="2267">
                <a:solidFill>
                  <a:schemeClr val="dk1"/>
                </a:solidFill>
              </a:rPr>
              <a:t>Refined interactions reduces misunderstandings</a:t>
            </a:r>
            <a:endParaRPr sz="2267">
              <a:solidFill>
                <a:schemeClr val="dk1"/>
              </a:solidFill>
            </a:endParaRPr>
          </a:p>
        </p:txBody>
      </p:sp>
      <p:pic>
        <p:nvPicPr>
          <p:cNvPr id="1969" name="Google Shape;1969;p160"/>
          <p:cNvPicPr preferRelativeResize="0"/>
          <p:nvPr/>
        </p:nvPicPr>
        <p:blipFill>
          <a:blip r:embed="rId3">
            <a:alphaModFix/>
          </a:blip>
          <a:stretch>
            <a:fillRect/>
          </a:stretch>
        </p:blipFill>
        <p:spPr>
          <a:xfrm>
            <a:off x="853500" y="2001700"/>
            <a:ext cx="4267200" cy="2854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sp>
        <p:nvSpPr>
          <p:cNvPr id="1974" name="Google Shape;1974;p161"/>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pPr algn="l"/>
            <a:fld id="{00000000-1234-1234-1234-123412341234}" type="slidenum">
              <a:rPr lang="en"/>
              <a:pPr algn="l"/>
              <a:t>26</a:t>
            </a:fld>
            <a:endParaRPr/>
          </a:p>
        </p:txBody>
      </p:sp>
      <p:sp>
        <p:nvSpPr>
          <p:cNvPr id="1975" name="Google Shape;1975;p161"/>
          <p:cNvSpPr txBox="1"/>
          <p:nvPr/>
        </p:nvSpPr>
        <p:spPr>
          <a:xfrm>
            <a:off x="0" y="339833"/>
            <a:ext cx="12192000" cy="820800"/>
          </a:xfrm>
          <a:prstGeom prst="rect">
            <a:avLst/>
          </a:prstGeom>
          <a:noFill/>
          <a:ln>
            <a:noFill/>
          </a:ln>
        </p:spPr>
        <p:txBody>
          <a:bodyPr spcFirstLastPara="1" wrap="square" lIns="121900" tIns="121900" rIns="121900" bIns="121900" anchor="ctr" anchorCtr="0">
            <a:noAutofit/>
          </a:bodyPr>
          <a:lstStyle/>
          <a:p>
            <a:pPr algn="ctr"/>
            <a:r>
              <a:rPr lang="en" sz="4800" b="1">
                <a:solidFill>
                  <a:schemeClr val="dk1"/>
                </a:solidFill>
              </a:rPr>
              <a:t>Techniques</a:t>
            </a:r>
            <a:endParaRPr sz="4800" b="1">
              <a:solidFill>
                <a:schemeClr val="dk1"/>
              </a:solidFill>
            </a:endParaRPr>
          </a:p>
        </p:txBody>
      </p:sp>
      <p:sp>
        <p:nvSpPr>
          <p:cNvPr id="1976" name="Google Shape;1976;p161"/>
          <p:cNvSpPr txBox="1">
            <a:spLocks noGrp="1"/>
          </p:cNvSpPr>
          <p:nvPr>
            <p:ph type="subTitle" idx="1"/>
          </p:nvPr>
        </p:nvSpPr>
        <p:spPr>
          <a:xfrm>
            <a:off x="1415333" y="4283567"/>
            <a:ext cx="2796400" cy="390000"/>
          </a:xfrm>
          <a:prstGeom prst="rect">
            <a:avLst/>
          </a:prstGeom>
        </p:spPr>
        <p:txBody>
          <a:bodyPr spcFirstLastPara="1" vert="horz" wrap="square" lIns="121900" tIns="121900" rIns="121900" bIns="121900" rtlCol="0" anchor="t" anchorCtr="0">
            <a:noAutofit/>
          </a:bodyPr>
          <a:lstStyle/>
          <a:p>
            <a:pPr marL="0" indent="0"/>
            <a:r>
              <a:rPr lang="en"/>
              <a:t>Zero-Shot Prompting</a:t>
            </a:r>
            <a:endParaRPr/>
          </a:p>
        </p:txBody>
      </p:sp>
      <p:sp>
        <p:nvSpPr>
          <p:cNvPr id="1977" name="Google Shape;1977;p161"/>
          <p:cNvSpPr txBox="1">
            <a:spLocks noGrp="1"/>
          </p:cNvSpPr>
          <p:nvPr>
            <p:ph type="subTitle" idx="2"/>
          </p:nvPr>
        </p:nvSpPr>
        <p:spPr>
          <a:xfrm>
            <a:off x="1531228" y="4698109"/>
            <a:ext cx="2609200" cy="670400"/>
          </a:xfrm>
          <a:prstGeom prst="rect">
            <a:avLst/>
          </a:prstGeom>
        </p:spPr>
        <p:txBody>
          <a:bodyPr spcFirstLastPara="1" vert="horz" wrap="square" lIns="121900" tIns="121900" rIns="121900" bIns="121900" rtlCol="0" anchor="t" anchorCtr="0">
            <a:noAutofit/>
          </a:bodyPr>
          <a:lstStyle/>
          <a:p>
            <a:pPr marL="0" indent="0"/>
            <a:r>
              <a:rPr lang="en"/>
              <a:t>No Example</a:t>
            </a:r>
            <a:endParaRPr/>
          </a:p>
        </p:txBody>
      </p:sp>
      <p:sp>
        <p:nvSpPr>
          <p:cNvPr id="1978" name="Google Shape;1978;p161"/>
          <p:cNvSpPr txBox="1">
            <a:spLocks noGrp="1"/>
          </p:cNvSpPr>
          <p:nvPr>
            <p:ph type="subTitle" idx="3"/>
          </p:nvPr>
        </p:nvSpPr>
        <p:spPr>
          <a:xfrm>
            <a:off x="4717767" y="4283567"/>
            <a:ext cx="2796400" cy="390000"/>
          </a:xfrm>
          <a:prstGeom prst="rect">
            <a:avLst/>
          </a:prstGeom>
        </p:spPr>
        <p:txBody>
          <a:bodyPr spcFirstLastPara="1" vert="horz" wrap="square" lIns="121900" tIns="121900" rIns="121900" bIns="121900" rtlCol="0" anchor="t" anchorCtr="0">
            <a:noAutofit/>
          </a:bodyPr>
          <a:lstStyle/>
          <a:p>
            <a:pPr marL="0" indent="0"/>
            <a:r>
              <a:rPr lang="en"/>
              <a:t>One-Shot Prompting</a:t>
            </a:r>
            <a:endParaRPr/>
          </a:p>
        </p:txBody>
      </p:sp>
      <p:sp>
        <p:nvSpPr>
          <p:cNvPr id="1979" name="Google Shape;1979;p161"/>
          <p:cNvSpPr txBox="1">
            <a:spLocks noGrp="1"/>
          </p:cNvSpPr>
          <p:nvPr>
            <p:ph type="subTitle" idx="4"/>
          </p:nvPr>
        </p:nvSpPr>
        <p:spPr>
          <a:xfrm>
            <a:off x="4814328" y="4698109"/>
            <a:ext cx="2609200" cy="670400"/>
          </a:xfrm>
          <a:prstGeom prst="rect">
            <a:avLst/>
          </a:prstGeom>
        </p:spPr>
        <p:txBody>
          <a:bodyPr spcFirstLastPara="1" vert="horz" wrap="square" lIns="121900" tIns="121900" rIns="121900" bIns="121900" rtlCol="0" anchor="t" anchorCtr="0">
            <a:noAutofit/>
          </a:bodyPr>
          <a:lstStyle/>
          <a:p>
            <a:pPr marL="0" indent="0"/>
            <a:r>
              <a:rPr lang="en"/>
              <a:t>One Example</a:t>
            </a:r>
            <a:endParaRPr/>
          </a:p>
        </p:txBody>
      </p:sp>
      <p:sp>
        <p:nvSpPr>
          <p:cNvPr id="1980" name="Google Shape;1980;p161"/>
          <p:cNvSpPr txBox="1">
            <a:spLocks noGrp="1"/>
          </p:cNvSpPr>
          <p:nvPr>
            <p:ph type="subTitle" idx="5"/>
          </p:nvPr>
        </p:nvSpPr>
        <p:spPr>
          <a:xfrm>
            <a:off x="8171333" y="4283567"/>
            <a:ext cx="2725600" cy="390000"/>
          </a:xfrm>
          <a:prstGeom prst="rect">
            <a:avLst/>
          </a:prstGeom>
        </p:spPr>
        <p:txBody>
          <a:bodyPr spcFirstLastPara="1" vert="horz" wrap="square" lIns="121900" tIns="121900" rIns="121900" bIns="121900" rtlCol="0" anchor="t" anchorCtr="0">
            <a:noAutofit/>
          </a:bodyPr>
          <a:lstStyle/>
          <a:p>
            <a:pPr marL="0" indent="0"/>
            <a:r>
              <a:rPr lang="en"/>
              <a:t>Few-Shot Prompting</a:t>
            </a:r>
            <a:endParaRPr/>
          </a:p>
        </p:txBody>
      </p:sp>
      <p:sp>
        <p:nvSpPr>
          <p:cNvPr id="1981" name="Google Shape;1981;p161"/>
          <p:cNvSpPr txBox="1">
            <a:spLocks noGrp="1"/>
          </p:cNvSpPr>
          <p:nvPr>
            <p:ph type="subTitle" idx="6"/>
          </p:nvPr>
        </p:nvSpPr>
        <p:spPr>
          <a:xfrm>
            <a:off x="8171328" y="4698109"/>
            <a:ext cx="2609200" cy="670400"/>
          </a:xfrm>
          <a:prstGeom prst="rect">
            <a:avLst/>
          </a:prstGeom>
        </p:spPr>
        <p:txBody>
          <a:bodyPr spcFirstLastPara="1" vert="horz" wrap="square" lIns="121900" tIns="121900" rIns="121900" bIns="121900" rtlCol="0" anchor="t" anchorCtr="0">
            <a:noAutofit/>
          </a:bodyPr>
          <a:lstStyle/>
          <a:p>
            <a:pPr marL="0" indent="0"/>
            <a:r>
              <a:rPr lang="en"/>
              <a:t>Handful of Examples</a:t>
            </a:r>
            <a:endParaRPr/>
          </a:p>
        </p:txBody>
      </p:sp>
      <p:pic>
        <p:nvPicPr>
          <p:cNvPr id="1982" name="Google Shape;1982;p161" descr="Poptocat v2"/>
          <p:cNvPicPr preferRelativeResize="0"/>
          <p:nvPr/>
        </p:nvPicPr>
        <p:blipFill rotWithShape="1">
          <a:blip r:embed="rId3">
            <a:alphaModFix/>
          </a:blip>
          <a:srcRect l="107009" t="-117610" r="-107009" b="117610"/>
          <a:stretch/>
        </p:blipFill>
        <p:spPr>
          <a:xfrm>
            <a:off x="8450167" y="1930819"/>
            <a:ext cx="2051533" cy="2051533"/>
          </a:xfrm>
          <a:prstGeom prst="rect">
            <a:avLst/>
          </a:prstGeom>
          <a:noFill/>
          <a:ln>
            <a:noFill/>
          </a:ln>
        </p:spPr>
      </p:pic>
      <p:pic>
        <p:nvPicPr>
          <p:cNvPr id="1983" name="Google Shape;1983;p161" descr="⚪ White Circle Emoji"/>
          <p:cNvPicPr preferRelativeResize="0"/>
          <p:nvPr/>
        </p:nvPicPr>
        <p:blipFill>
          <a:blip r:embed="rId4">
            <a:alphaModFix/>
          </a:blip>
          <a:stretch>
            <a:fillRect/>
          </a:stretch>
        </p:blipFill>
        <p:spPr>
          <a:xfrm>
            <a:off x="8450167" y="2146366"/>
            <a:ext cx="2051533" cy="2051604"/>
          </a:xfrm>
          <a:prstGeom prst="rect">
            <a:avLst/>
          </a:prstGeom>
          <a:noFill/>
          <a:ln>
            <a:noFill/>
          </a:ln>
        </p:spPr>
      </p:pic>
      <p:pic>
        <p:nvPicPr>
          <p:cNvPr id="1984" name="Google Shape;1984;p161" descr="⚪ White Circle Emoji"/>
          <p:cNvPicPr preferRelativeResize="0"/>
          <p:nvPr/>
        </p:nvPicPr>
        <p:blipFill>
          <a:blip r:embed="rId4">
            <a:alphaModFix/>
          </a:blip>
          <a:stretch>
            <a:fillRect/>
          </a:stretch>
        </p:blipFill>
        <p:spPr>
          <a:xfrm>
            <a:off x="5093167" y="2146366"/>
            <a:ext cx="2051533" cy="2051604"/>
          </a:xfrm>
          <a:prstGeom prst="rect">
            <a:avLst/>
          </a:prstGeom>
          <a:noFill/>
          <a:ln>
            <a:noFill/>
          </a:ln>
        </p:spPr>
      </p:pic>
      <p:pic>
        <p:nvPicPr>
          <p:cNvPr id="1985" name="Google Shape;1985;p161" descr="⚪ White Circle Emoji"/>
          <p:cNvPicPr preferRelativeResize="0"/>
          <p:nvPr/>
        </p:nvPicPr>
        <p:blipFill>
          <a:blip r:embed="rId4">
            <a:alphaModFix/>
          </a:blip>
          <a:stretch>
            <a:fillRect/>
          </a:stretch>
        </p:blipFill>
        <p:spPr>
          <a:xfrm>
            <a:off x="1810067" y="2146366"/>
            <a:ext cx="2051533" cy="2051604"/>
          </a:xfrm>
          <a:prstGeom prst="rect">
            <a:avLst/>
          </a:prstGeom>
          <a:noFill/>
          <a:ln>
            <a:noFill/>
          </a:ln>
        </p:spPr>
      </p:pic>
      <p:pic>
        <p:nvPicPr>
          <p:cNvPr id="1986" name="Google Shape;1986;p161" descr="Original"/>
          <p:cNvPicPr preferRelativeResize="0"/>
          <p:nvPr/>
        </p:nvPicPr>
        <p:blipFill>
          <a:blip r:embed="rId5">
            <a:alphaModFix/>
          </a:blip>
          <a:stretch>
            <a:fillRect/>
          </a:stretch>
        </p:blipFill>
        <p:spPr>
          <a:xfrm>
            <a:off x="1879767" y="2271500"/>
            <a:ext cx="1907933" cy="1907933"/>
          </a:xfrm>
          <a:prstGeom prst="rect">
            <a:avLst/>
          </a:prstGeom>
          <a:noFill/>
          <a:ln>
            <a:noFill/>
          </a:ln>
        </p:spPr>
      </p:pic>
      <p:pic>
        <p:nvPicPr>
          <p:cNvPr id="1987" name="Google Shape;1987;p161" descr="Puppeteer"/>
          <p:cNvPicPr preferRelativeResize="0"/>
          <p:nvPr/>
        </p:nvPicPr>
        <p:blipFill>
          <a:blip r:embed="rId6">
            <a:alphaModFix/>
          </a:blip>
          <a:stretch>
            <a:fillRect/>
          </a:stretch>
        </p:blipFill>
        <p:spPr>
          <a:xfrm>
            <a:off x="5185400" y="2261571"/>
            <a:ext cx="1821200" cy="1821167"/>
          </a:xfrm>
          <a:prstGeom prst="rect">
            <a:avLst/>
          </a:prstGeom>
          <a:noFill/>
          <a:ln>
            <a:noFill/>
          </a:ln>
        </p:spPr>
      </p:pic>
      <p:pic>
        <p:nvPicPr>
          <p:cNvPr id="1988" name="Google Shape;1988;p161" descr="Poptocat v2"/>
          <p:cNvPicPr preferRelativeResize="0"/>
          <p:nvPr/>
        </p:nvPicPr>
        <p:blipFill>
          <a:blip r:embed="rId3">
            <a:alphaModFix/>
          </a:blip>
          <a:stretch>
            <a:fillRect/>
          </a:stretch>
        </p:blipFill>
        <p:spPr>
          <a:xfrm>
            <a:off x="8450167" y="1930800"/>
            <a:ext cx="2051533" cy="205153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993" name="Google Shape;1993;p162"/>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pPr algn="l"/>
            <a:fld id="{00000000-1234-1234-1234-123412341234}" type="slidenum">
              <a:rPr lang="en">
                <a:solidFill>
                  <a:schemeClr val="dk1"/>
                </a:solidFill>
              </a:rPr>
              <a:pPr algn="l"/>
              <a:t>27</a:t>
            </a:fld>
            <a:endParaRPr>
              <a:solidFill>
                <a:schemeClr val="dk1"/>
              </a:solidFill>
            </a:endParaRPr>
          </a:p>
        </p:txBody>
      </p:sp>
      <p:sp>
        <p:nvSpPr>
          <p:cNvPr id="1994" name="Google Shape;1994;p162"/>
          <p:cNvSpPr txBox="1">
            <a:spLocks noGrp="1"/>
          </p:cNvSpPr>
          <p:nvPr>
            <p:ph type="title"/>
          </p:nvPr>
        </p:nvSpPr>
        <p:spPr>
          <a:xfrm>
            <a:off x="750149" y="1510000"/>
            <a:ext cx="4597200" cy="3838000"/>
          </a:xfrm>
          <a:prstGeom prst="rect">
            <a:avLst/>
          </a:prstGeom>
        </p:spPr>
        <p:txBody>
          <a:bodyPr spcFirstLastPara="1" vert="horz" wrap="square" lIns="45700" tIns="22867" rIns="45700" bIns="22867" rtlCol="0" anchor="ctr" anchorCtr="0">
            <a:noAutofit/>
          </a:bodyPr>
          <a:lstStyle/>
          <a:p>
            <a:r>
              <a:rPr lang="en" sz="4000"/>
              <a:t>Zero-Shot Programming </a:t>
            </a:r>
            <a:endParaRPr sz="4000"/>
          </a:p>
          <a:p>
            <a:r>
              <a:rPr lang="en" sz="4000">
                <a:solidFill>
                  <a:srgbClr val="999999"/>
                </a:solidFill>
              </a:rPr>
              <a:t>with Copilot</a:t>
            </a:r>
            <a:endParaRPr sz="4000">
              <a:solidFill>
                <a:srgbClr val="999999"/>
              </a:solidFill>
            </a:endParaRPr>
          </a:p>
        </p:txBody>
      </p:sp>
      <p:sp>
        <p:nvSpPr>
          <p:cNvPr id="1996" name="Google Shape;1996;p162"/>
          <p:cNvSpPr txBox="1"/>
          <p:nvPr/>
        </p:nvSpPr>
        <p:spPr>
          <a:xfrm>
            <a:off x="0" y="346133"/>
            <a:ext cx="12192000" cy="820800"/>
          </a:xfrm>
          <a:prstGeom prst="rect">
            <a:avLst/>
          </a:prstGeom>
          <a:noFill/>
          <a:ln>
            <a:noFill/>
          </a:ln>
        </p:spPr>
        <p:txBody>
          <a:bodyPr spcFirstLastPara="1" wrap="square" lIns="121900" tIns="121900" rIns="121900" bIns="121900" anchor="ctr" anchorCtr="0">
            <a:noAutofit/>
          </a:bodyPr>
          <a:lstStyle/>
          <a:p>
            <a:pPr algn="ctr"/>
            <a:r>
              <a:rPr lang="en" sz="4800" b="1">
                <a:solidFill>
                  <a:schemeClr val="dk1"/>
                </a:solidFill>
              </a:rPr>
              <a:t>Techniques</a:t>
            </a:r>
            <a:endParaRPr sz="4800" b="1">
              <a:solidFill>
                <a:schemeClr val="dk1"/>
              </a:solidFill>
            </a:endParaRPr>
          </a:p>
        </p:txBody>
      </p:sp>
      <p:pic>
        <p:nvPicPr>
          <p:cNvPr id="3" name="Picture 2">
            <a:extLst>
              <a:ext uri="{FF2B5EF4-FFF2-40B4-BE49-F238E27FC236}">
                <a16:creationId xmlns:a16="http://schemas.microsoft.com/office/drawing/2014/main" id="{8D776B8C-7EA9-1EE6-9C32-23B8DC937908}"/>
              </a:ext>
            </a:extLst>
          </p:cNvPr>
          <p:cNvPicPr>
            <a:picLocks noChangeAspect="1"/>
          </p:cNvPicPr>
          <p:nvPr/>
        </p:nvPicPr>
        <p:blipFill>
          <a:blip r:embed="rId3"/>
          <a:stretch>
            <a:fillRect/>
          </a:stretch>
        </p:blipFill>
        <p:spPr>
          <a:xfrm>
            <a:off x="4612562" y="1510000"/>
            <a:ext cx="6245775" cy="403373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00"/>
        <p:cNvGrpSpPr/>
        <p:nvPr/>
      </p:nvGrpSpPr>
      <p:grpSpPr>
        <a:xfrm>
          <a:off x="0" y="0"/>
          <a:ext cx="0" cy="0"/>
          <a:chOff x="0" y="0"/>
          <a:chExt cx="0" cy="0"/>
        </a:xfrm>
      </p:grpSpPr>
      <p:sp>
        <p:nvSpPr>
          <p:cNvPr id="2001" name="Google Shape;2001;p163"/>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pPr algn="l"/>
            <a:fld id="{00000000-1234-1234-1234-123412341234}" type="slidenum">
              <a:rPr lang="en">
                <a:solidFill>
                  <a:schemeClr val="dk1"/>
                </a:solidFill>
              </a:rPr>
              <a:pPr algn="l"/>
              <a:t>28</a:t>
            </a:fld>
            <a:endParaRPr>
              <a:solidFill>
                <a:schemeClr val="dk1"/>
              </a:solidFill>
            </a:endParaRPr>
          </a:p>
        </p:txBody>
      </p:sp>
      <p:sp>
        <p:nvSpPr>
          <p:cNvPr id="2002" name="Google Shape;2002;p163"/>
          <p:cNvSpPr txBox="1"/>
          <p:nvPr/>
        </p:nvSpPr>
        <p:spPr>
          <a:xfrm>
            <a:off x="0" y="346133"/>
            <a:ext cx="12192000" cy="820800"/>
          </a:xfrm>
          <a:prstGeom prst="rect">
            <a:avLst/>
          </a:prstGeom>
          <a:noFill/>
          <a:ln>
            <a:noFill/>
          </a:ln>
        </p:spPr>
        <p:txBody>
          <a:bodyPr spcFirstLastPara="1" wrap="square" lIns="121900" tIns="121900" rIns="121900" bIns="121900" anchor="ctr" anchorCtr="0">
            <a:noAutofit/>
          </a:bodyPr>
          <a:lstStyle/>
          <a:p>
            <a:pPr algn="ctr"/>
            <a:r>
              <a:rPr lang="en" sz="4800" b="1">
                <a:solidFill>
                  <a:schemeClr val="dk1"/>
                </a:solidFill>
              </a:rPr>
              <a:t>Techniques</a:t>
            </a:r>
            <a:endParaRPr sz="4800" b="1">
              <a:solidFill>
                <a:schemeClr val="dk1"/>
              </a:solidFill>
            </a:endParaRPr>
          </a:p>
        </p:txBody>
      </p:sp>
      <p:sp>
        <p:nvSpPr>
          <p:cNvPr id="2003" name="Google Shape;2003;p163"/>
          <p:cNvSpPr txBox="1">
            <a:spLocks noGrp="1"/>
          </p:cNvSpPr>
          <p:nvPr>
            <p:ph type="title"/>
          </p:nvPr>
        </p:nvSpPr>
        <p:spPr>
          <a:xfrm>
            <a:off x="747467" y="2214400"/>
            <a:ext cx="4597200" cy="2429200"/>
          </a:xfrm>
          <a:prstGeom prst="rect">
            <a:avLst/>
          </a:prstGeom>
        </p:spPr>
        <p:txBody>
          <a:bodyPr spcFirstLastPara="1" vert="horz" wrap="square" lIns="45700" tIns="22867" rIns="45700" bIns="22867" rtlCol="0" anchor="ctr" anchorCtr="0">
            <a:noAutofit/>
          </a:bodyPr>
          <a:lstStyle/>
          <a:p>
            <a:r>
              <a:rPr lang="en" sz="4000"/>
              <a:t>One-shot Programming </a:t>
            </a:r>
            <a:endParaRPr sz="4000"/>
          </a:p>
          <a:p>
            <a:r>
              <a:rPr lang="en" sz="4000">
                <a:solidFill>
                  <a:srgbClr val="999999"/>
                </a:solidFill>
              </a:rPr>
              <a:t>with Copilot</a:t>
            </a:r>
            <a:endParaRPr sz="4000">
              <a:solidFill>
                <a:srgbClr val="999999"/>
              </a:solidFill>
            </a:endParaRPr>
          </a:p>
        </p:txBody>
      </p:sp>
      <p:pic>
        <p:nvPicPr>
          <p:cNvPr id="3" name="Picture 2">
            <a:extLst>
              <a:ext uri="{FF2B5EF4-FFF2-40B4-BE49-F238E27FC236}">
                <a16:creationId xmlns:a16="http://schemas.microsoft.com/office/drawing/2014/main" id="{71552849-BBCB-CB74-5039-841391E023D9}"/>
              </a:ext>
            </a:extLst>
          </p:cNvPr>
          <p:cNvPicPr>
            <a:picLocks noChangeAspect="1"/>
          </p:cNvPicPr>
          <p:nvPr/>
        </p:nvPicPr>
        <p:blipFill>
          <a:blip r:embed="rId3"/>
          <a:stretch>
            <a:fillRect/>
          </a:stretch>
        </p:blipFill>
        <p:spPr>
          <a:xfrm>
            <a:off x="5432064" y="1166933"/>
            <a:ext cx="5976981" cy="4681572"/>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08"/>
        <p:cNvGrpSpPr/>
        <p:nvPr/>
      </p:nvGrpSpPr>
      <p:grpSpPr>
        <a:xfrm>
          <a:off x="0" y="0"/>
          <a:ext cx="0" cy="0"/>
          <a:chOff x="0" y="0"/>
          <a:chExt cx="0" cy="0"/>
        </a:xfrm>
      </p:grpSpPr>
      <p:sp>
        <p:nvSpPr>
          <p:cNvPr id="2009" name="Google Shape;2009;p164"/>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pPr algn="l"/>
            <a:fld id="{00000000-1234-1234-1234-123412341234}" type="slidenum">
              <a:rPr lang="en"/>
              <a:pPr algn="l"/>
              <a:t>29</a:t>
            </a:fld>
            <a:endParaRPr/>
          </a:p>
        </p:txBody>
      </p:sp>
      <p:sp>
        <p:nvSpPr>
          <p:cNvPr id="2010" name="Google Shape;2010;p164"/>
          <p:cNvSpPr txBox="1"/>
          <p:nvPr/>
        </p:nvSpPr>
        <p:spPr>
          <a:xfrm>
            <a:off x="0" y="345243"/>
            <a:ext cx="12192000" cy="820800"/>
          </a:xfrm>
          <a:prstGeom prst="rect">
            <a:avLst/>
          </a:prstGeom>
          <a:noFill/>
          <a:ln>
            <a:noFill/>
          </a:ln>
        </p:spPr>
        <p:txBody>
          <a:bodyPr spcFirstLastPara="1" wrap="square" lIns="121900" tIns="121900" rIns="121900" bIns="121900" anchor="ctr" anchorCtr="0">
            <a:noAutofit/>
          </a:bodyPr>
          <a:lstStyle/>
          <a:p>
            <a:pPr algn="ctr"/>
            <a:r>
              <a:rPr lang="en" sz="4800" b="1">
                <a:solidFill>
                  <a:schemeClr val="dk1"/>
                </a:solidFill>
              </a:rPr>
              <a:t>Cornerstones of Prompting</a:t>
            </a:r>
            <a:endParaRPr sz="4800" b="1">
              <a:solidFill>
                <a:schemeClr val="dk1"/>
              </a:solidFill>
            </a:endParaRPr>
          </a:p>
        </p:txBody>
      </p:sp>
      <p:sp>
        <p:nvSpPr>
          <p:cNvPr id="2011" name="Google Shape;2011;p164"/>
          <p:cNvSpPr txBox="1">
            <a:spLocks noGrp="1"/>
          </p:cNvSpPr>
          <p:nvPr>
            <p:ph type="subTitle" idx="1"/>
          </p:nvPr>
        </p:nvSpPr>
        <p:spPr>
          <a:xfrm>
            <a:off x="1977357" y="2612771"/>
            <a:ext cx="2743200" cy="329200"/>
          </a:xfrm>
          <a:prstGeom prst="rect">
            <a:avLst/>
          </a:prstGeom>
        </p:spPr>
        <p:txBody>
          <a:bodyPr spcFirstLastPara="1" vert="horz" wrap="square" lIns="121900" tIns="121900" rIns="121900" bIns="121900" rtlCol="0" anchor="ctr" anchorCtr="0">
            <a:noAutofit/>
          </a:bodyPr>
          <a:lstStyle/>
          <a:p>
            <a:pPr marL="0" indent="0"/>
            <a:r>
              <a:rPr lang="en">
                <a:solidFill>
                  <a:srgbClr val="B7B7B7"/>
                </a:solidFill>
              </a:rPr>
              <a:t>Chaining Prompts</a:t>
            </a:r>
            <a:endParaRPr>
              <a:solidFill>
                <a:srgbClr val="B7B7B7"/>
              </a:solidFill>
            </a:endParaRPr>
          </a:p>
        </p:txBody>
      </p:sp>
      <p:sp>
        <p:nvSpPr>
          <p:cNvPr id="2012" name="Google Shape;2012;p164"/>
          <p:cNvSpPr txBox="1">
            <a:spLocks noGrp="1"/>
          </p:cNvSpPr>
          <p:nvPr>
            <p:ph type="subTitle" idx="5"/>
          </p:nvPr>
        </p:nvSpPr>
        <p:spPr>
          <a:xfrm>
            <a:off x="7557115" y="3962637"/>
            <a:ext cx="2743200" cy="329200"/>
          </a:xfrm>
          <a:prstGeom prst="rect">
            <a:avLst/>
          </a:prstGeom>
        </p:spPr>
        <p:txBody>
          <a:bodyPr spcFirstLastPara="1" vert="horz" wrap="square" lIns="121900" tIns="121900" rIns="121900" bIns="121900" rtlCol="0" anchor="ctr" anchorCtr="0">
            <a:noAutofit/>
          </a:bodyPr>
          <a:lstStyle/>
          <a:p>
            <a:pPr marL="0" indent="0"/>
            <a:r>
              <a:rPr lang="en">
                <a:solidFill>
                  <a:srgbClr val="B7B7B7"/>
                </a:solidFill>
              </a:rPr>
              <a:t>Give Direction</a:t>
            </a:r>
            <a:endParaRPr>
              <a:solidFill>
                <a:srgbClr val="B7B7B7"/>
              </a:solidFill>
            </a:endParaRPr>
          </a:p>
        </p:txBody>
      </p:sp>
      <p:sp>
        <p:nvSpPr>
          <p:cNvPr id="2013" name="Google Shape;2013;p164"/>
          <p:cNvSpPr txBox="1">
            <a:spLocks noGrp="1"/>
          </p:cNvSpPr>
          <p:nvPr>
            <p:ph type="subTitle" idx="7"/>
          </p:nvPr>
        </p:nvSpPr>
        <p:spPr>
          <a:xfrm>
            <a:off x="7557092" y="2612779"/>
            <a:ext cx="2743200" cy="329200"/>
          </a:xfrm>
          <a:prstGeom prst="rect">
            <a:avLst/>
          </a:prstGeom>
        </p:spPr>
        <p:txBody>
          <a:bodyPr spcFirstLastPara="1" vert="horz" wrap="square" lIns="121900" tIns="121900" rIns="121900" bIns="121900" rtlCol="0" anchor="ctr" anchorCtr="0">
            <a:noAutofit/>
          </a:bodyPr>
          <a:lstStyle/>
          <a:p>
            <a:pPr marL="0" indent="0"/>
            <a:r>
              <a:rPr lang="en">
                <a:solidFill>
                  <a:srgbClr val="B7B7B7"/>
                </a:solidFill>
              </a:rPr>
              <a:t>Provide Examples</a:t>
            </a:r>
            <a:endParaRPr>
              <a:solidFill>
                <a:srgbClr val="B7B7B7"/>
              </a:solidFill>
            </a:endParaRPr>
          </a:p>
        </p:txBody>
      </p:sp>
      <p:sp>
        <p:nvSpPr>
          <p:cNvPr id="2014" name="Google Shape;2014;p164"/>
          <p:cNvSpPr txBox="1">
            <a:spLocks noGrp="1"/>
          </p:cNvSpPr>
          <p:nvPr>
            <p:ph type="subTitle" idx="9"/>
          </p:nvPr>
        </p:nvSpPr>
        <p:spPr>
          <a:xfrm>
            <a:off x="1977381" y="3962637"/>
            <a:ext cx="2743200" cy="329200"/>
          </a:xfrm>
          <a:prstGeom prst="rect">
            <a:avLst/>
          </a:prstGeom>
        </p:spPr>
        <p:txBody>
          <a:bodyPr spcFirstLastPara="1" vert="horz" wrap="square" lIns="121900" tIns="121900" rIns="121900" bIns="121900" rtlCol="0" anchor="ctr" anchorCtr="0">
            <a:noAutofit/>
          </a:bodyPr>
          <a:lstStyle/>
          <a:p>
            <a:pPr marL="0" indent="0"/>
            <a:r>
              <a:rPr lang="en">
                <a:solidFill>
                  <a:srgbClr val="B7B7B7"/>
                </a:solidFill>
              </a:rPr>
              <a:t>Evaluate Quality</a:t>
            </a:r>
            <a:endParaRPr>
              <a:solidFill>
                <a:srgbClr val="B7B7B7"/>
              </a:solidFill>
            </a:endParaRPr>
          </a:p>
        </p:txBody>
      </p:sp>
      <p:sp>
        <p:nvSpPr>
          <p:cNvPr id="2015" name="Google Shape;2015;p164"/>
          <p:cNvSpPr txBox="1">
            <a:spLocks noGrp="1"/>
          </p:cNvSpPr>
          <p:nvPr>
            <p:ph type="subTitle" idx="14"/>
          </p:nvPr>
        </p:nvSpPr>
        <p:spPr>
          <a:xfrm>
            <a:off x="4094148" y="5152084"/>
            <a:ext cx="4116000" cy="329200"/>
          </a:xfrm>
          <a:prstGeom prst="rect">
            <a:avLst/>
          </a:prstGeom>
        </p:spPr>
        <p:txBody>
          <a:bodyPr spcFirstLastPara="1" vert="horz" wrap="square" lIns="121900" tIns="121900" rIns="121900" bIns="121900" rtlCol="0" anchor="ctr" anchorCtr="0">
            <a:noAutofit/>
          </a:bodyPr>
          <a:lstStyle/>
          <a:p>
            <a:pPr marL="0" indent="0"/>
            <a:r>
              <a:rPr lang="en">
                <a:solidFill>
                  <a:srgbClr val="B7B7B7"/>
                </a:solidFill>
              </a:rPr>
              <a:t>Format your Response</a:t>
            </a:r>
            <a:endParaRPr>
              <a:solidFill>
                <a:srgbClr val="B7B7B7"/>
              </a:solidFill>
            </a:endParaRPr>
          </a:p>
        </p:txBody>
      </p:sp>
      <p:sp>
        <p:nvSpPr>
          <p:cNvPr id="2016" name="Google Shape;2016;p164"/>
          <p:cNvSpPr txBox="1">
            <a:spLocks noGrp="1"/>
          </p:cNvSpPr>
          <p:nvPr>
            <p:ph type="subTitle" idx="1"/>
          </p:nvPr>
        </p:nvSpPr>
        <p:spPr>
          <a:xfrm>
            <a:off x="4385671" y="1550467"/>
            <a:ext cx="3726800" cy="329200"/>
          </a:xfrm>
          <a:prstGeom prst="rect">
            <a:avLst/>
          </a:prstGeom>
        </p:spPr>
        <p:txBody>
          <a:bodyPr spcFirstLastPara="1" vert="horz" wrap="square" lIns="121900" tIns="121900" rIns="121900" bIns="121900" rtlCol="0" anchor="ctr" anchorCtr="0">
            <a:noAutofit/>
          </a:bodyPr>
          <a:lstStyle/>
          <a:p>
            <a:pPr marL="0" indent="0" algn="ctr"/>
            <a:r>
              <a:rPr lang="en">
                <a:solidFill>
                  <a:srgbClr val="B7B7B7"/>
                </a:solidFill>
              </a:rPr>
              <a:t>Control Output Verbosity</a:t>
            </a:r>
            <a:endParaRPr>
              <a:solidFill>
                <a:srgbClr val="B7B7B7"/>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C6E4EF0-20B6-F1CE-FED7-103C3C6FD8AB}"/>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754C171-1512-7621-2007-17A259C1E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Rectangle 15">
            <a:extLst>
              <a:ext uri="{FF2B5EF4-FFF2-40B4-BE49-F238E27FC236}">
                <a16:creationId xmlns:a16="http://schemas.microsoft.com/office/drawing/2014/main" id="{8EB5FC25-9FEB-8611-D950-676A5EF1ED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Rectangle 17">
            <a:extLst>
              <a:ext uri="{FF2B5EF4-FFF2-40B4-BE49-F238E27FC236}">
                <a16:creationId xmlns:a16="http://schemas.microsoft.com/office/drawing/2014/main" id="{3EE94EA2-D83D-8C8E-12DC-D0D6EE309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85800"/>
            <a:ext cx="422144" cy="5486400"/>
          </a:xfrm>
          <a:prstGeom prst="rect">
            <a:avLst/>
          </a:prstGeom>
          <a:solidFill>
            <a:srgbClr val="FEF359">
              <a:alpha val="25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518ECA1D-3EDF-1942-778E-CFE446BE0F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A5242016-2162-9A1D-6E33-47CCC6EB58ED}"/>
              </a:ext>
            </a:extLst>
          </p:cNvPr>
          <p:cNvSpPr>
            <a:spLocks noGrp="1"/>
          </p:cNvSpPr>
          <p:nvPr>
            <p:ph type="sldNum" sz="quarter" idx="12"/>
          </p:nvPr>
        </p:nvSpPr>
        <p:spPr>
          <a:xfrm>
            <a:off x="11503152" y="-18288"/>
            <a:ext cx="685800" cy="685800"/>
          </a:xfrm>
        </p:spPr>
        <p:txBody>
          <a:bodyPr>
            <a:normAutofit/>
          </a:bodyPr>
          <a:lstStyle/>
          <a:p>
            <a:pPr>
              <a:spcAft>
                <a:spcPts val="600"/>
              </a:spcAft>
            </a:pPr>
            <a:fld id="{7BE69E03-4804-4553-A1EC-F089884EF50F}" type="slidenum">
              <a:rPr lang="en-US" smtClean="0"/>
              <a:pPr>
                <a:spcAft>
                  <a:spcPts val="600"/>
                </a:spcAft>
              </a:pPr>
              <a:t>3</a:t>
            </a:fld>
            <a:endParaRPr lang="en-US"/>
          </a:p>
        </p:txBody>
      </p:sp>
      <p:pic>
        <p:nvPicPr>
          <p:cNvPr id="9" name="Picture 8">
            <a:extLst>
              <a:ext uri="{FF2B5EF4-FFF2-40B4-BE49-F238E27FC236}">
                <a16:creationId xmlns:a16="http://schemas.microsoft.com/office/drawing/2014/main" id="{3925DB84-D7B9-EE12-068F-955C7B81283C}"/>
              </a:ext>
            </a:extLst>
          </p:cNvPr>
          <p:cNvPicPr>
            <a:picLocks noChangeAspect="1"/>
          </p:cNvPicPr>
          <p:nvPr/>
        </p:nvPicPr>
        <p:blipFill rotWithShape="1">
          <a:blip r:embed="rId2"/>
          <a:srcRect l="19455" r="12647" b="-1"/>
          <a:stretch/>
        </p:blipFill>
        <p:spPr>
          <a:xfrm>
            <a:off x="422145" y="1785655"/>
            <a:ext cx="2160173" cy="2909124"/>
          </a:xfrm>
          <a:prstGeom prst="rect">
            <a:avLst/>
          </a:prstGeom>
        </p:spPr>
      </p:pic>
      <p:sp>
        <p:nvSpPr>
          <p:cNvPr id="3" name="Content Placeholder 2">
            <a:extLst>
              <a:ext uri="{FF2B5EF4-FFF2-40B4-BE49-F238E27FC236}">
                <a16:creationId xmlns:a16="http://schemas.microsoft.com/office/drawing/2014/main" id="{C9995749-81BF-8180-F404-3A4418DC166F}"/>
              </a:ext>
            </a:extLst>
          </p:cNvPr>
          <p:cNvSpPr>
            <a:spLocks noGrp="1"/>
          </p:cNvSpPr>
          <p:nvPr>
            <p:ph idx="1"/>
          </p:nvPr>
        </p:nvSpPr>
        <p:spPr>
          <a:xfrm>
            <a:off x="2791324" y="713231"/>
            <a:ext cx="9400676" cy="5729608"/>
          </a:xfrm>
        </p:spPr>
        <p:txBody>
          <a:bodyPr anchor="t">
            <a:normAutofit/>
          </a:bodyPr>
          <a:lstStyle/>
          <a:p>
            <a:pPr marL="0" indent="0">
              <a:buNone/>
            </a:pPr>
            <a:r>
              <a:rPr lang="en-US" sz="2800" b="1" dirty="0">
                <a:solidFill>
                  <a:schemeClr val="tx1"/>
                </a:solidFill>
              </a:rPr>
              <a:t>April 30 - Day</a:t>
            </a:r>
            <a:r>
              <a:rPr lang="en-US" sz="2800" dirty="0">
                <a:solidFill>
                  <a:schemeClr val="tx1"/>
                </a:solidFill>
              </a:rPr>
              <a:t> 1 (All times are PST)</a:t>
            </a:r>
          </a:p>
          <a:p>
            <a:pPr marL="0" indent="0">
              <a:buNone/>
            </a:pPr>
            <a:r>
              <a:rPr lang="en-US" sz="1800" dirty="0">
                <a:solidFill>
                  <a:schemeClr val="tx1"/>
                </a:solidFill>
              </a:rPr>
              <a:t>6:00 – 6:10 - Agenda Overview</a:t>
            </a:r>
          </a:p>
          <a:p>
            <a:pPr marL="0" indent="0">
              <a:buNone/>
            </a:pPr>
            <a:r>
              <a:rPr lang="en-US" sz="1800" dirty="0">
                <a:solidFill>
                  <a:schemeClr val="tx1"/>
                </a:solidFill>
              </a:rPr>
              <a:t>6:10 – 7:00 - Copilot </a:t>
            </a:r>
            <a:r>
              <a:rPr lang="en-US" sz="1800" dirty="0" err="1">
                <a:solidFill>
                  <a:schemeClr val="tx1"/>
                </a:solidFill>
              </a:rPr>
              <a:t>Preso</a:t>
            </a:r>
            <a:endParaRPr lang="en-US" sz="1800" dirty="0">
              <a:solidFill>
                <a:schemeClr val="tx1"/>
              </a:solidFill>
            </a:endParaRPr>
          </a:p>
          <a:p>
            <a:pPr marL="0" indent="0">
              <a:buNone/>
            </a:pPr>
            <a:r>
              <a:rPr lang="en-US" sz="1800" dirty="0">
                <a:solidFill>
                  <a:schemeClr val="tx1"/>
                </a:solidFill>
              </a:rPr>
              <a:t>                      Basic Prompting and DALL-E Prompting Exercise, </a:t>
            </a:r>
          </a:p>
          <a:p>
            <a:pPr marL="0" indent="0">
              <a:buNone/>
            </a:pPr>
            <a:r>
              <a:rPr lang="en-US" sz="1800" dirty="0">
                <a:solidFill>
                  <a:schemeClr val="tx1"/>
                </a:solidFill>
              </a:rPr>
              <a:t>                      Advanced Prompting</a:t>
            </a:r>
          </a:p>
          <a:p>
            <a:pPr marL="0" indent="0">
              <a:buNone/>
            </a:pPr>
            <a:r>
              <a:rPr lang="en-US" sz="1800" dirty="0">
                <a:solidFill>
                  <a:schemeClr val="tx1"/>
                </a:solidFill>
              </a:rPr>
              <a:t>                      CoPilot with RAG</a:t>
            </a:r>
          </a:p>
          <a:p>
            <a:pPr marL="0" indent="0">
              <a:buNone/>
            </a:pPr>
            <a:r>
              <a:rPr lang="en-US" sz="1800" dirty="0">
                <a:solidFill>
                  <a:schemeClr val="tx1"/>
                </a:solidFill>
              </a:rPr>
              <a:t>7:00 – 7:30 – Base MUI4 React 17 Lab/</a:t>
            </a:r>
            <a:r>
              <a:rPr lang="en-US" sz="1800" dirty="0" err="1">
                <a:solidFill>
                  <a:schemeClr val="tx1"/>
                </a:solidFill>
              </a:rPr>
              <a:t>HandsOn</a:t>
            </a:r>
            <a:r>
              <a:rPr lang="en-US" sz="1800" dirty="0">
                <a:solidFill>
                  <a:schemeClr val="tx1"/>
                </a:solidFill>
              </a:rPr>
              <a:t> Lab</a:t>
            </a:r>
          </a:p>
          <a:p>
            <a:pPr marL="0" indent="0">
              <a:buNone/>
            </a:pPr>
            <a:r>
              <a:rPr lang="en-US" sz="1800" dirty="0">
                <a:solidFill>
                  <a:schemeClr val="tx1"/>
                </a:solidFill>
              </a:rPr>
              <a:t>This will serve as the base for your porting to MUI 5 </a:t>
            </a:r>
            <a:r>
              <a:rPr lang="en-US" sz="1800">
                <a:solidFill>
                  <a:schemeClr val="tx1"/>
                </a:solidFill>
              </a:rPr>
              <a:t>and React 18</a:t>
            </a:r>
            <a:endParaRPr lang="en-US" sz="1800" dirty="0">
              <a:solidFill>
                <a:schemeClr val="tx1"/>
              </a:solidFill>
            </a:endParaRPr>
          </a:p>
          <a:p>
            <a:pPr marL="0" indent="0">
              <a:buNone/>
            </a:pPr>
            <a:r>
              <a:rPr lang="en-US" sz="1800" dirty="0">
                <a:solidFill>
                  <a:schemeClr val="tx1"/>
                </a:solidFill>
              </a:rPr>
              <a:t>7:30 – 8:00 – Unit Testing – React Test Library and </a:t>
            </a:r>
            <a:r>
              <a:rPr lang="en-US" sz="1800" dirty="0" err="1">
                <a:solidFill>
                  <a:schemeClr val="tx1"/>
                </a:solidFill>
              </a:rPr>
              <a:t>Javascript</a:t>
            </a:r>
            <a:r>
              <a:rPr lang="en-US" sz="1800" dirty="0">
                <a:solidFill>
                  <a:schemeClr val="tx1"/>
                </a:solidFill>
              </a:rPr>
              <a:t> Unit Testing with Jasmine </a:t>
            </a:r>
          </a:p>
          <a:p>
            <a:pPr marL="0" indent="0">
              <a:buNone/>
            </a:pPr>
            <a:r>
              <a:rPr lang="en-US" sz="1800" dirty="0">
                <a:solidFill>
                  <a:schemeClr val="tx1"/>
                </a:solidFill>
              </a:rPr>
              <a:t>Homework</a:t>
            </a:r>
          </a:p>
          <a:p>
            <a:pPr marL="0" indent="0">
              <a:buNone/>
            </a:pPr>
            <a:r>
              <a:rPr lang="en-US" sz="1800" dirty="0">
                <a:solidFill>
                  <a:schemeClr val="tx1"/>
                </a:solidFill>
              </a:rPr>
              <a:t>Provisioning ARM Templates – Helps with set up of Azure resources</a:t>
            </a:r>
          </a:p>
          <a:p>
            <a:pPr marL="0" indent="0">
              <a:buNone/>
            </a:pPr>
            <a:r>
              <a:rPr lang="en-US" sz="1800" dirty="0">
                <a:solidFill>
                  <a:schemeClr val="tx1"/>
                </a:solidFill>
              </a:rPr>
              <a:t>API Testing – </a:t>
            </a:r>
            <a:r>
              <a:rPr lang="en-US" sz="1800" dirty="0" err="1">
                <a:solidFill>
                  <a:schemeClr val="tx1"/>
                </a:solidFill>
              </a:rPr>
              <a:t>Github</a:t>
            </a:r>
            <a:r>
              <a:rPr lang="en-US" sz="1800" dirty="0">
                <a:solidFill>
                  <a:schemeClr val="tx1"/>
                </a:solidFill>
              </a:rPr>
              <a:t> Copilot with Postman and Neuman test runner</a:t>
            </a:r>
          </a:p>
          <a:p>
            <a:pPr marL="0" indent="0">
              <a:buNone/>
            </a:pPr>
            <a:endParaRPr lang="en-US" sz="1800" dirty="0">
              <a:solidFill>
                <a:schemeClr val="tx1"/>
              </a:solidFill>
            </a:endParaRPr>
          </a:p>
        </p:txBody>
      </p:sp>
      <p:sp>
        <p:nvSpPr>
          <p:cNvPr id="4" name="Date Placeholder 3">
            <a:extLst>
              <a:ext uri="{FF2B5EF4-FFF2-40B4-BE49-F238E27FC236}">
                <a16:creationId xmlns:a16="http://schemas.microsoft.com/office/drawing/2014/main" id="{E7968151-84F5-9EAB-1E64-BAB21974A431}"/>
              </a:ext>
            </a:extLst>
          </p:cNvPr>
          <p:cNvSpPr>
            <a:spLocks noGrp="1"/>
          </p:cNvSpPr>
          <p:nvPr>
            <p:ph type="dt" sz="half" idx="10"/>
          </p:nvPr>
        </p:nvSpPr>
        <p:spPr>
          <a:xfrm>
            <a:off x="422899" y="6217920"/>
            <a:ext cx="2743200" cy="640080"/>
          </a:xfrm>
        </p:spPr>
        <p:txBody>
          <a:bodyPr>
            <a:normAutofit/>
          </a:bodyPr>
          <a:lstStyle/>
          <a:p>
            <a:pPr>
              <a:spcAft>
                <a:spcPts val="600"/>
              </a:spcAft>
            </a:pPr>
            <a:fld id="{57997BA6-BEF8-495F-ACCD-8D19769E4FC6}" type="datetime2">
              <a:rPr lang="en-US" smtClean="0"/>
              <a:pPr>
                <a:spcAft>
                  <a:spcPts val="600"/>
                </a:spcAft>
              </a:pPr>
              <a:t>Monday, April 29, 2024</a:t>
            </a:fld>
            <a:endParaRPr lang="en-US"/>
          </a:p>
        </p:txBody>
      </p:sp>
      <p:sp>
        <p:nvSpPr>
          <p:cNvPr id="5" name="Footer Placeholder 4">
            <a:extLst>
              <a:ext uri="{FF2B5EF4-FFF2-40B4-BE49-F238E27FC236}">
                <a16:creationId xmlns:a16="http://schemas.microsoft.com/office/drawing/2014/main" id="{4961D9AD-BCBB-C867-28FD-1D1869D12F32}"/>
              </a:ext>
            </a:extLst>
          </p:cNvPr>
          <p:cNvSpPr>
            <a:spLocks noGrp="1"/>
          </p:cNvSpPr>
          <p:nvPr>
            <p:ph type="ftr" sz="quarter" idx="11"/>
          </p:nvPr>
        </p:nvSpPr>
        <p:spPr>
          <a:xfrm>
            <a:off x="3767328" y="6217920"/>
            <a:ext cx="7196328" cy="640080"/>
          </a:xfrm>
        </p:spPr>
        <p:txBody>
          <a:bodyPr>
            <a:normAutofit/>
          </a:bodyPr>
          <a:lstStyle/>
          <a:p>
            <a:pPr>
              <a:spcAft>
                <a:spcPts val="600"/>
              </a:spcAft>
            </a:pPr>
            <a:r>
              <a:rPr lang="en-US" dirty="0"/>
              <a:t>GitHub Copilot Workshop</a:t>
            </a:r>
          </a:p>
        </p:txBody>
      </p:sp>
      <p:cxnSp>
        <p:nvCxnSpPr>
          <p:cNvPr id="22" name="Straight Connector 21">
            <a:extLst>
              <a:ext uri="{FF2B5EF4-FFF2-40B4-BE49-F238E27FC236}">
                <a16:creationId xmlns:a16="http://schemas.microsoft.com/office/drawing/2014/main" id="{B2C5E585-57D4-2865-6BAD-3DEBBB2D64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rgbClr val="FEF359"/>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7B2CC5F-9B97-7868-CCD8-E93437E63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rgbClr val="FEF359"/>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7220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20"/>
        <p:cNvGrpSpPr/>
        <p:nvPr/>
      </p:nvGrpSpPr>
      <p:grpSpPr>
        <a:xfrm>
          <a:off x="0" y="0"/>
          <a:ext cx="0" cy="0"/>
          <a:chOff x="0" y="0"/>
          <a:chExt cx="0" cy="0"/>
        </a:xfrm>
      </p:grpSpPr>
      <p:sp>
        <p:nvSpPr>
          <p:cNvPr id="2021" name="Google Shape;2021;p165"/>
          <p:cNvSpPr txBox="1">
            <a:spLocks noGrp="1"/>
          </p:cNvSpPr>
          <p:nvPr>
            <p:ph type="title"/>
          </p:nvPr>
        </p:nvSpPr>
        <p:spPr>
          <a:xfrm>
            <a:off x="745795" y="1422917"/>
            <a:ext cx="4777600" cy="2324000"/>
          </a:xfrm>
          <a:prstGeom prst="rect">
            <a:avLst/>
          </a:prstGeom>
        </p:spPr>
        <p:txBody>
          <a:bodyPr spcFirstLastPara="1" vert="horz" wrap="square" lIns="45700" tIns="22867" rIns="45700" bIns="22867" rtlCol="0" anchor="ctr" anchorCtr="0">
            <a:noAutofit/>
          </a:bodyPr>
          <a:lstStyle/>
          <a:p>
            <a:r>
              <a:rPr lang="en"/>
              <a:t>Prompt Engineering</a:t>
            </a:r>
            <a:endParaRPr/>
          </a:p>
        </p:txBody>
      </p:sp>
      <p:sp>
        <p:nvSpPr>
          <p:cNvPr id="2022" name="Google Shape;2022;p165"/>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l"/>
            <a:fld id="{00000000-1234-1234-1234-123412341234}" type="slidenum">
              <a:rPr lang="en"/>
              <a:pPr algn="l"/>
              <a:t>30</a:t>
            </a:fld>
            <a:endParaRPr/>
          </a:p>
        </p:txBody>
      </p:sp>
      <p:sp>
        <p:nvSpPr>
          <p:cNvPr id="2023" name="Google Shape;2023;p165"/>
          <p:cNvSpPr txBox="1">
            <a:spLocks noGrp="1"/>
          </p:cNvSpPr>
          <p:nvPr>
            <p:ph type="title" idx="2"/>
          </p:nvPr>
        </p:nvSpPr>
        <p:spPr>
          <a:xfrm>
            <a:off x="6450500" y="979329"/>
            <a:ext cx="5273200" cy="5194800"/>
          </a:xfrm>
          <a:prstGeom prst="rect">
            <a:avLst/>
          </a:prstGeom>
        </p:spPr>
        <p:txBody>
          <a:bodyPr spcFirstLastPara="1" vert="horz" wrap="square" lIns="45700" tIns="22867" rIns="45700" bIns="22867" rtlCol="0" anchor="ctr" anchorCtr="0">
            <a:noAutofit/>
          </a:bodyPr>
          <a:lstStyle/>
          <a:p>
            <a:r>
              <a:rPr lang="en-US" dirty="0"/>
              <a:t> </a:t>
            </a:r>
            <a:endParaRPr dirty="0"/>
          </a:p>
        </p:txBody>
      </p:sp>
      <p:pic>
        <p:nvPicPr>
          <p:cNvPr id="2024" name="Google Shape;2024;p165" descr="Why Do People Crack Their Knuckles? The Real Reason You're Addicted To  Cracking Your Knuckles | YourTango"/>
          <p:cNvPicPr preferRelativeResize="0"/>
          <p:nvPr/>
        </p:nvPicPr>
        <p:blipFill rotWithShape="1">
          <a:blip r:embed="rId3">
            <a:alphaModFix/>
          </a:blip>
          <a:srcRect l="-3504" t="-17316" r="-16919" b="-3106"/>
          <a:stretch/>
        </p:blipFill>
        <p:spPr>
          <a:xfrm>
            <a:off x="6727370" y="1159329"/>
            <a:ext cx="5020629" cy="4506685"/>
          </a:xfrm>
          <a:prstGeom prst="rect">
            <a:avLst/>
          </a:prstGeom>
          <a:noFill/>
          <a:ln>
            <a:noFill/>
          </a:ln>
        </p:spPr>
      </p:pic>
      <p:sp>
        <p:nvSpPr>
          <p:cNvPr id="2025" name="Google Shape;2025;p165"/>
          <p:cNvSpPr txBox="1"/>
          <p:nvPr/>
        </p:nvSpPr>
        <p:spPr>
          <a:xfrm>
            <a:off x="745800" y="3746933"/>
            <a:ext cx="5680400" cy="2737200"/>
          </a:xfrm>
          <a:prstGeom prst="rect">
            <a:avLst/>
          </a:prstGeom>
          <a:noFill/>
          <a:ln>
            <a:noFill/>
          </a:ln>
        </p:spPr>
        <p:txBody>
          <a:bodyPr spcFirstLastPara="1" wrap="square" lIns="121900" tIns="121900" rIns="121900" bIns="121900" anchor="t" anchorCtr="0">
            <a:noAutofit/>
          </a:bodyPr>
          <a:lstStyle/>
          <a:p>
            <a:pPr marL="609585" indent="-465655">
              <a:buClr>
                <a:schemeClr val="dk2"/>
              </a:buClr>
              <a:buSzPts val="1900"/>
              <a:buChar char="-"/>
            </a:pPr>
            <a:r>
              <a:rPr lang="en" sz="2533">
                <a:solidFill>
                  <a:schemeClr val="dk1"/>
                </a:solidFill>
              </a:rPr>
              <a:t>Zero-Shot Prompting</a:t>
            </a:r>
            <a:endParaRPr sz="2533">
              <a:solidFill>
                <a:schemeClr val="dk1"/>
              </a:solidFill>
            </a:endParaRPr>
          </a:p>
          <a:p>
            <a:pPr marL="609585" indent="-465655">
              <a:buClr>
                <a:schemeClr val="dk2"/>
              </a:buClr>
              <a:buSzPts val="1900"/>
              <a:buChar char="-"/>
            </a:pPr>
            <a:r>
              <a:rPr lang="en" sz="2533">
                <a:solidFill>
                  <a:schemeClr val="dk1"/>
                </a:solidFill>
              </a:rPr>
              <a:t>One-Shot Prompting</a:t>
            </a:r>
            <a:endParaRPr sz="2533">
              <a:solidFill>
                <a:schemeClr val="dk1"/>
              </a:solidFill>
            </a:endParaRPr>
          </a:p>
          <a:p>
            <a:pPr marL="609585" indent="-465655">
              <a:buClr>
                <a:schemeClr val="dk1"/>
              </a:buClr>
              <a:buSzPts val="1900"/>
              <a:buChar char="-"/>
            </a:pPr>
            <a:r>
              <a:rPr lang="en" sz="2533">
                <a:solidFill>
                  <a:schemeClr val="dk1"/>
                </a:solidFill>
              </a:rPr>
              <a:t>Few-Shot Prompting</a:t>
            </a:r>
            <a:endParaRPr sz="2533">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68"/>
        <p:cNvGrpSpPr/>
        <p:nvPr/>
      </p:nvGrpSpPr>
      <p:grpSpPr>
        <a:xfrm>
          <a:off x="0" y="0"/>
          <a:ext cx="0" cy="0"/>
          <a:chOff x="0" y="0"/>
          <a:chExt cx="0" cy="0"/>
        </a:xfrm>
      </p:grpSpPr>
      <p:sp>
        <p:nvSpPr>
          <p:cNvPr id="2169" name="Google Shape;2169;p181"/>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pPr algn="l"/>
            <a:fld id="{00000000-1234-1234-1234-123412341234}" type="slidenum">
              <a:rPr lang="en"/>
              <a:pPr algn="l"/>
              <a:t>31</a:t>
            </a:fld>
            <a:endParaRPr/>
          </a:p>
        </p:txBody>
      </p:sp>
      <p:sp>
        <p:nvSpPr>
          <p:cNvPr id="2170" name="Google Shape;2170;p181"/>
          <p:cNvSpPr txBox="1"/>
          <p:nvPr/>
        </p:nvSpPr>
        <p:spPr>
          <a:xfrm>
            <a:off x="0" y="339867"/>
            <a:ext cx="12192000" cy="820800"/>
          </a:xfrm>
          <a:prstGeom prst="rect">
            <a:avLst/>
          </a:prstGeom>
          <a:noFill/>
          <a:ln>
            <a:noFill/>
          </a:ln>
        </p:spPr>
        <p:txBody>
          <a:bodyPr spcFirstLastPara="1" wrap="square" lIns="121900" tIns="121900" rIns="121900" bIns="121900" anchor="ctr" anchorCtr="0">
            <a:noAutofit/>
          </a:bodyPr>
          <a:lstStyle/>
          <a:p>
            <a:pPr algn="ctr"/>
            <a:r>
              <a:rPr lang="en" sz="4800" b="1">
                <a:solidFill>
                  <a:schemeClr val="dk1"/>
                </a:solidFill>
              </a:rPr>
              <a:t>Role Prompting</a:t>
            </a:r>
            <a:endParaRPr sz="4800" b="1">
              <a:solidFill>
                <a:schemeClr val="dk1"/>
              </a:solidFill>
            </a:endParaRPr>
          </a:p>
        </p:txBody>
      </p:sp>
      <p:sp>
        <p:nvSpPr>
          <p:cNvPr id="2172" name="Google Shape;2172;p181"/>
          <p:cNvSpPr txBox="1">
            <a:spLocks noGrp="1"/>
          </p:cNvSpPr>
          <p:nvPr>
            <p:ph type="subTitle" idx="1"/>
          </p:nvPr>
        </p:nvSpPr>
        <p:spPr>
          <a:xfrm>
            <a:off x="772167" y="1856167"/>
            <a:ext cx="5938400" cy="390000"/>
          </a:xfrm>
          <a:prstGeom prst="rect">
            <a:avLst/>
          </a:prstGeom>
        </p:spPr>
        <p:txBody>
          <a:bodyPr spcFirstLastPara="1" vert="horz" wrap="square" lIns="121900" tIns="121900" rIns="121900" bIns="121900" rtlCol="0" anchor="t" anchorCtr="0">
            <a:noAutofit/>
          </a:bodyPr>
          <a:lstStyle/>
          <a:p>
            <a:pPr marL="0" indent="0"/>
            <a:r>
              <a:rPr lang="en" sz="2267"/>
              <a:t>Use copilot to assume a role during a task</a:t>
            </a:r>
            <a:endParaRPr/>
          </a:p>
        </p:txBody>
      </p:sp>
      <p:sp>
        <p:nvSpPr>
          <p:cNvPr id="2173" name="Google Shape;2173;p181"/>
          <p:cNvSpPr txBox="1">
            <a:spLocks noGrp="1"/>
          </p:cNvSpPr>
          <p:nvPr>
            <p:ph type="subTitle" idx="3"/>
          </p:nvPr>
        </p:nvSpPr>
        <p:spPr>
          <a:xfrm>
            <a:off x="772160" y="3132271"/>
            <a:ext cx="4572000" cy="390000"/>
          </a:xfrm>
          <a:prstGeom prst="rect">
            <a:avLst/>
          </a:prstGeom>
        </p:spPr>
        <p:txBody>
          <a:bodyPr spcFirstLastPara="1" vert="horz" wrap="square" lIns="121900" tIns="121900" rIns="121900" bIns="121900" rtlCol="0" anchor="t" anchorCtr="0">
            <a:noAutofit/>
          </a:bodyPr>
          <a:lstStyle/>
          <a:p>
            <a:pPr marL="0" indent="0"/>
            <a:r>
              <a:rPr lang="en" sz="2267"/>
              <a:t>Focus to improves results </a:t>
            </a:r>
            <a:endParaRPr/>
          </a:p>
        </p:txBody>
      </p:sp>
      <p:sp>
        <p:nvSpPr>
          <p:cNvPr id="2174" name="Google Shape;2174;p181"/>
          <p:cNvSpPr txBox="1">
            <a:spLocks noGrp="1"/>
          </p:cNvSpPr>
          <p:nvPr>
            <p:ph type="subTitle" idx="4"/>
          </p:nvPr>
        </p:nvSpPr>
        <p:spPr>
          <a:xfrm>
            <a:off x="772160" y="3546799"/>
            <a:ext cx="4572000" cy="670400"/>
          </a:xfrm>
          <a:prstGeom prst="rect">
            <a:avLst/>
          </a:prstGeom>
        </p:spPr>
        <p:txBody>
          <a:bodyPr spcFirstLastPara="1" vert="horz" wrap="square" lIns="121900" tIns="121900" rIns="121900" bIns="121900" rtlCol="0" anchor="t" anchorCtr="0">
            <a:noAutofit/>
          </a:bodyPr>
          <a:lstStyle/>
          <a:p>
            <a:pPr marL="0" indent="0"/>
            <a:r>
              <a:rPr lang="en"/>
              <a:t>Improves results by narrowing the AI’s focus</a:t>
            </a:r>
            <a:endParaRPr/>
          </a:p>
        </p:txBody>
      </p:sp>
      <p:sp>
        <p:nvSpPr>
          <p:cNvPr id="2175" name="Google Shape;2175;p181"/>
          <p:cNvSpPr txBox="1">
            <a:spLocks noGrp="1"/>
          </p:cNvSpPr>
          <p:nvPr>
            <p:ph type="subTitle" idx="5"/>
          </p:nvPr>
        </p:nvSpPr>
        <p:spPr>
          <a:xfrm>
            <a:off x="772160" y="4377375"/>
            <a:ext cx="4572000" cy="390000"/>
          </a:xfrm>
          <a:prstGeom prst="rect">
            <a:avLst/>
          </a:prstGeom>
        </p:spPr>
        <p:txBody>
          <a:bodyPr spcFirstLastPara="1" vert="horz" wrap="square" lIns="121900" tIns="121900" rIns="121900" bIns="121900" rtlCol="0" anchor="t" anchorCtr="0">
            <a:noAutofit/>
          </a:bodyPr>
          <a:lstStyle/>
          <a:p>
            <a:pPr marL="0" indent="0"/>
            <a:r>
              <a:rPr lang="en" sz="2267"/>
              <a:t>Enhanced Results</a:t>
            </a:r>
            <a:endParaRPr/>
          </a:p>
        </p:txBody>
      </p:sp>
      <p:sp>
        <p:nvSpPr>
          <p:cNvPr id="2176" name="Google Shape;2176;p181"/>
          <p:cNvSpPr txBox="1">
            <a:spLocks noGrp="1"/>
          </p:cNvSpPr>
          <p:nvPr>
            <p:ph type="subTitle" idx="2"/>
          </p:nvPr>
        </p:nvSpPr>
        <p:spPr>
          <a:xfrm>
            <a:off x="772160" y="2270703"/>
            <a:ext cx="4572000" cy="670400"/>
          </a:xfrm>
          <a:prstGeom prst="rect">
            <a:avLst/>
          </a:prstGeom>
        </p:spPr>
        <p:txBody>
          <a:bodyPr spcFirstLastPara="1" vert="horz" wrap="square" lIns="121900" tIns="121900" rIns="121900" bIns="121900" rtlCol="0" anchor="t" anchorCtr="0">
            <a:noAutofit/>
          </a:bodyPr>
          <a:lstStyle/>
          <a:p>
            <a:pPr marL="0" indent="0"/>
            <a:endParaRPr/>
          </a:p>
        </p:txBody>
      </p:sp>
      <p:sp>
        <p:nvSpPr>
          <p:cNvPr id="2177" name="Google Shape;2177;p181"/>
          <p:cNvSpPr txBox="1">
            <a:spLocks noGrp="1"/>
          </p:cNvSpPr>
          <p:nvPr>
            <p:ph type="subTitle" idx="6"/>
          </p:nvPr>
        </p:nvSpPr>
        <p:spPr>
          <a:xfrm>
            <a:off x="772160" y="4791903"/>
            <a:ext cx="4572000" cy="670400"/>
          </a:xfrm>
          <a:prstGeom prst="rect">
            <a:avLst/>
          </a:prstGeom>
        </p:spPr>
        <p:txBody>
          <a:bodyPr spcFirstLastPara="1" vert="horz" wrap="square" lIns="121900" tIns="121900" rIns="121900" bIns="121900" rtlCol="0" anchor="t" anchorCtr="0">
            <a:noAutofit/>
          </a:bodyPr>
          <a:lstStyle/>
          <a:p>
            <a:pPr marL="0" indent="0"/>
            <a:endParaRPr/>
          </a:p>
        </p:txBody>
      </p:sp>
      <p:pic>
        <p:nvPicPr>
          <p:cNvPr id="3" name="Picture 2">
            <a:extLst>
              <a:ext uri="{FF2B5EF4-FFF2-40B4-BE49-F238E27FC236}">
                <a16:creationId xmlns:a16="http://schemas.microsoft.com/office/drawing/2014/main" id="{3F901BD5-1D69-CB18-6A7A-4932893822AC}"/>
              </a:ext>
            </a:extLst>
          </p:cNvPr>
          <p:cNvPicPr>
            <a:picLocks noChangeAspect="1"/>
          </p:cNvPicPr>
          <p:nvPr/>
        </p:nvPicPr>
        <p:blipFill>
          <a:blip r:embed="rId3"/>
          <a:stretch>
            <a:fillRect/>
          </a:stretch>
        </p:blipFill>
        <p:spPr>
          <a:xfrm>
            <a:off x="5891672" y="1395696"/>
            <a:ext cx="4978258" cy="456735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431A0-C0A9-B270-E6FC-5CE481F160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E27E9B-251E-EBBC-D742-6DC6E93B240B}"/>
              </a:ext>
            </a:extLst>
          </p:cNvPr>
          <p:cNvSpPr>
            <a:spLocks noGrp="1"/>
          </p:cNvSpPr>
          <p:nvPr>
            <p:ph type="title"/>
          </p:nvPr>
        </p:nvSpPr>
        <p:spPr/>
        <p:txBody>
          <a:bodyPr/>
          <a:lstStyle/>
          <a:p>
            <a:r>
              <a:rPr lang="en-US" dirty="0"/>
              <a:t>Improving CoPilot</a:t>
            </a:r>
          </a:p>
        </p:txBody>
      </p:sp>
      <p:sp>
        <p:nvSpPr>
          <p:cNvPr id="3" name="Content Placeholder 2">
            <a:extLst>
              <a:ext uri="{FF2B5EF4-FFF2-40B4-BE49-F238E27FC236}">
                <a16:creationId xmlns:a16="http://schemas.microsoft.com/office/drawing/2014/main" id="{8C62362E-68E5-05B1-3D76-7720A4881EC2}"/>
              </a:ext>
            </a:extLst>
          </p:cNvPr>
          <p:cNvSpPr>
            <a:spLocks noGrp="1"/>
          </p:cNvSpPr>
          <p:nvPr>
            <p:ph idx="1"/>
          </p:nvPr>
        </p:nvSpPr>
        <p:spPr>
          <a:xfrm>
            <a:off x="420624" y="1825625"/>
            <a:ext cx="5189344" cy="3973495"/>
          </a:xfrm>
        </p:spPr>
        <p:txBody>
          <a:bodyPr>
            <a:normAutofit fontScale="92500"/>
          </a:bodyPr>
          <a:lstStyle/>
          <a:p>
            <a:pPr lvl="1"/>
            <a:r>
              <a:rPr lang="en-US" dirty="0"/>
              <a:t>RAG stands for Retrieval Augmented Generation. It is a technique used in GitHub Copilot to add context from a user's entire repository to the prompt.</a:t>
            </a:r>
          </a:p>
          <a:p>
            <a:pPr lvl="1"/>
            <a:r>
              <a:rPr lang="en-US" dirty="0"/>
              <a:t> This helps Copilot to provide more accurate and relevant code suggestions and completions. </a:t>
            </a:r>
          </a:p>
          <a:p>
            <a:pPr lvl="1"/>
            <a:r>
              <a:rPr lang="en-US" dirty="0">
                <a:effectLst/>
              </a:rPr>
              <a:t>RAG uses a retrieval model to search through the user’s repository and find relevant code snippets, which are then used to augment the generation model’s input.</a:t>
            </a:r>
            <a:br>
              <a:rPr lang="en-US" dirty="0">
                <a:effectLst/>
              </a:rPr>
            </a:br>
            <a:endParaRPr lang="en-US" b="0" i="1" dirty="0">
              <a:solidFill>
                <a:srgbClr val="242424"/>
              </a:solidFill>
              <a:effectLst/>
              <a:latin typeface="source-serif-pro"/>
            </a:endParaRPr>
          </a:p>
        </p:txBody>
      </p:sp>
      <p:sp>
        <p:nvSpPr>
          <p:cNvPr id="4" name="Date Placeholder 3">
            <a:extLst>
              <a:ext uri="{FF2B5EF4-FFF2-40B4-BE49-F238E27FC236}">
                <a16:creationId xmlns:a16="http://schemas.microsoft.com/office/drawing/2014/main" id="{21AEAB56-F96C-8BAD-9855-E22676921B15}"/>
              </a:ext>
            </a:extLst>
          </p:cNvPr>
          <p:cNvSpPr>
            <a:spLocks noGrp="1"/>
          </p:cNvSpPr>
          <p:nvPr>
            <p:ph type="dt" sz="half" idx="10"/>
          </p:nvPr>
        </p:nvSpPr>
        <p:spPr/>
        <p:txBody>
          <a:bodyPr/>
          <a:lstStyle/>
          <a:p>
            <a:fld id="{57997BA6-BEF8-495F-ACCD-8D19769E4FC6}" type="datetime2">
              <a:rPr lang="en-US" smtClean="0"/>
              <a:t>Monday, April 29, 2024</a:t>
            </a:fld>
            <a:endParaRPr lang="en-US" dirty="0"/>
          </a:p>
        </p:txBody>
      </p:sp>
      <p:sp>
        <p:nvSpPr>
          <p:cNvPr id="5" name="Footer Placeholder 4">
            <a:extLst>
              <a:ext uri="{FF2B5EF4-FFF2-40B4-BE49-F238E27FC236}">
                <a16:creationId xmlns:a16="http://schemas.microsoft.com/office/drawing/2014/main" id="{A18C3971-CF69-9D0B-1F7B-207BCC7B760B}"/>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36F7963F-EDA2-1F92-170D-7F2ECD0D60DD}"/>
              </a:ext>
            </a:extLst>
          </p:cNvPr>
          <p:cNvSpPr>
            <a:spLocks noGrp="1"/>
          </p:cNvSpPr>
          <p:nvPr>
            <p:ph type="sldNum" sz="quarter" idx="12"/>
          </p:nvPr>
        </p:nvSpPr>
        <p:spPr/>
        <p:txBody>
          <a:bodyPr/>
          <a:lstStyle/>
          <a:p>
            <a:fld id="{7BE69E03-4804-4553-A1EC-F089884EF50F}" type="slidenum">
              <a:rPr lang="en-US" smtClean="0"/>
              <a:t>32</a:t>
            </a:fld>
            <a:endParaRPr lang="en-US"/>
          </a:p>
        </p:txBody>
      </p:sp>
      <p:pic>
        <p:nvPicPr>
          <p:cNvPr id="10" name="Picture 9">
            <a:extLst>
              <a:ext uri="{FF2B5EF4-FFF2-40B4-BE49-F238E27FC236}">
                <a16:creationId xmlns:a16="http://schemas.microsoft.com/office/drawing/2014/main" id="{67715635-581C-F581-F28C-8AE8BEACAC22}"/>
              </a:ext>
            </a:extLst>
          </p:cNvPr>
          <p:cNvPicPr>
            <a:picLocks noChangeAspect="1"/>
          </p:cNvPicPr>
          <p:nvPr/>
        </p:nvPicPr>
        <p:blipFill>
          <a:blip r:embed="rId2"/>
          <a:stretch>
            <a:fillRect/>
          </a:stretch>
        </p:blipFill>
        <p:spPr>
          <a:xfrm>
            <a:off x="7113301" y="897408"/>
            <a:ext cx="3312847" cy="4126321"/>
          </a:xfrm>
          <a:prstGeom prst="rect">
            <a:avLst/>
          </a:prstGeom>
        </p:spPr>
      </p:pic>
      <p:sp>
        <p:nvSpPr>
          <p:cNvPr id="12" name="TextBox 11">
            <a:extLst>
              <a:ext uri="{FF2B5EF4-FFF2-40B4-BE49-F238E27FC236}">
                <a16:creationId xmlns:a16="http://schemas.microsoft.com/office/drawing/2014/main" id="{67424B6F-3B01-CF17-E42F-C5C0E0191E8A}"/>
              </a:ext>
            </a:extLst>
          </p:cNvPr>
          <p:cNvSpPr txBox="1"/>
          <p:nvPr/>
        </p:nvSpPr>
        <p:spPr>
          <a:xfrm>
            <a:off x="6877878" y="5136946"/>
            <a:ext cx="4273826" cy="369332"/>
          </a:xfrm>
          <a:prstGeom prst="rect">
            <a:avLst/>
          </a:prstGeom>
          <a:noFill/>
        </p:spPr>
        <p:txBody>
          <a:bodyPr wrap="square" rtlCol="0">
            <a:spAutoFit/>
          </a:bodyPr>
          <a:lstStyle/>
          <a:p>
            <a:r>
              <a:rPr lang="en-US" dirty="0">
                <a:hlinkClick r:id="rId3"/>
              </a:rPr>
              <a:t>GitHub Copilot · Your AI pair programmer</a:t>
            </a:r>
            <a:endParaRPr lang="en-US" dirty="0"/>
          </a:p>
        </p:txBody>
      </p:sp>
    </p:spTree>
    <p:extLst>
      <p:ext uri="{BB962C8B-B14F-4D97-AF65-F5344CB8AC3E}">
        <p14:creationId xmlns:p14="http://schemas.microsoft.com/office/powerpoint/2010/main" val="9045923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E70766-2B5D-5018-7A29-8B0A614D23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A131B2-1724-C3F2-F230-FA714BA91BE1}"/>
              </a:ext>
            </a:extLst>
          </p:cNvPr>
          <p:cNvSpPr>
            <a:spLocks noGrp="1"/>
          </p:cNvSpPr>
          <p:nvPr>
            <p:ph type="title"/>
          </p:nvPr>
        </p:nvSpPr>
        <p:spPr/>
        <p:txBody>
          <a:bodyPr/>
          <a:lstStyle/>
          <a:p>
            <a:r>
              <a:rPr lang="en-US" dirty="0"/>
              <a:t>Indexing your Repo</a:t>
            </a:r>
          </a:p>
        </p:txBody>
      </p:sp>
      <p:sp>
        <p:nvSpPr>
          <p:cNvPr id="4" name="Date Placeholder 3">
            <a:extLst>
              <a:ext uri="{FF2B5EF4-FFF2-40B4-BE49-F238E27FC236}">
                <a16:creationId xmlns:a16="http://schemas.microsoft.com/office/drawing/2014/main" id="{056E43D9-C10B-8AB8-E5B3-AB883876D0CF}"/>
              </a:ext>
            </a:extLst>
          </p:cNvPr>
          <p:cNvSpPr>
            <a:spLocks noGrp="1"/>
          </p:cNvSpPr>
          <p:nvPr>
            <p:ph type="dt" sz="half" idx="10"/>
          </p:nvPr>
        </p:nvSpPr>
        <p:spPr/>
        <p:txBody>
          <a:bodyPr/>
          <a:lstStyle/>
          <a:p>
            <a:fld id="{57997BA6-BEF8-495F-ACCD-8D19769E4FC6}" type="datetime2">
              <a:rPr lang="en-US" smtClean="0"/>
              <a:t>Monday, April 29, 2024</a:t>
            </a:fld>
            <a:endParaRPr lang="en-US" dirty="0"/>
          </a:p>
        </p:txBody>
      </p:sp>
      <p:sp>
        <p:nvSpPr>
          <p:cNvPr id="5" name="Footer Placeholder 4">
            <a:extLst>
              <a:ext uri="{FF2B5EF4-FFF2-40B4-BE49-F238E27FC236}">
                <a16:creationId xmlns:a16="http://schemas.microsoft.com/office/drawing/2014/main" id="{25F067CD-A2BC-93BB-9E63-F10EB0DF4585}"/>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E15AFE2C-D659-E298-FB01-F5E61CFBF568}"/>
              </a:ext>
            </a:extLst>
          </p:cNvPr>
          <p:cNvSpPr>
            <a:spLocks noGrp="1"/>
          </p:cNvSpPr>
          <p:nvPr>
            <p:ph type="sldNum" sz="quarter" idx="12"/>
          </p:nvPr>
        </p:nvSpPr>
        <p:spPr/>
        <p:txBody>
          <a:bodyPr/>
          <a:lstStyle/>
          <a:p>
            <a:fld id="{7BE69E03-4804-4553-A1EC-F089884EF50F}" type="slidenum">
              <a:rPr lang="en-US" smtClean="0"/>
              <a:t>33</a:t>
            </a:fld>
            <a:endParaRPr lang="en-US"/>
          </a:p>
        </p:txBody>
      </p:sp>
      <p:pic>
        <p:nvPicPr>
          <p:cNvPr id="11" name="Picture 10">
            <a:extLst>
              <a:ext uri="{FF2B5EF4-FFF2-40B4-BE49-F238E27FC236}">
                <a16:creationId xmlns:a16="http://schemas.microsoft.com/office/drawing/2014/main" id="{14DF938A-6710-7528-34EC-018A681D4A26}"/>
              </a:ext>
            </a:extLst>
          </p:cNvPr>
          <p:cNvPicPr>
            <a:picLocks noChangeAspect="1"/>
          </p:cNvPicPr>
          <p:nvPr/>
        </p:nvPicPr>
        <p:blipFill>
          <a:blip r:embed="rId3"/>
          <a:stretch>
            <a:fillRect/>
          </a:stretch>
        </p:blipFill>
        <p:spPr>
          <a:xfrm>
            <a:off x="506672" y="2739049"/>
            <a:ext cx="5493459" cy="3353638"/>
          </a:xfrm>
          <a:prstGeom prst="rect">
            <a:avLst/>
          </a:prstGeom>
        </p:spPr>
      </p:pic>
      <p:pic>
        <p:nvPicPr>
          <p:cNvPr id="13" name="Picture 12">
            <a:extLst>
              <a:ext uri="{FF2B5EF4-FFF2-40B4-BE49-F238E27FC236}">
                <a16:creationId xmlns:a16="http://schemas.microsoft.com/office/drawing/2014/main" id="{B61143F1-111C-36AC-2D46-56CBB9F59AE8}"/>
              </a:ext>
            </a:extLst>
          </p:cNvPr>
          <p:cNvPicPr>
            <a:picLocks noChangeAspect="1"/>
          </p:cNvPicPr>
          <p:nvPr/>
        </p:nvPicPr>
        <p:blipFill>
          <a:blip r:embed="rId4"/>
          <a:stretch>
            <a:fillRect/>
          </a:stretch>
        </p:blipFill>
        <p:spPr>
          <a:xfrm>
            <a:off x="6749956" y="3478695"/>
            <a:ext cx="4186268" cy="2343167"/>
          </a:xfrm>
          <a:prstGeom prst="rect">
            <a:avLst/>
          </a:prstGeom>
        </p:spPr>
      </p:pic>
      <p:pic>
        <p:nvPicPr>
          <p:cNvPr id="15" name="Picture 14">
            <a:extLst>
              <a:ext uri="{FF2B5EF4-FFF2-40B4-BE49-F238E27FC236}">
                <a16:creationId xmlns:a16="http://schemas.microsoft.com/office/drawing/2014/main" id="{6368EE75-EACC-0A00-A2F2-81C221E0E22A}"/>
              </a:ext>
            </a:extLst>
          </p:cNvPr>
          <p:cNvPicPr>
            <a:picLocks noChangeAspect="1"/>
          </p:cNvPicPr>
          <p:nvPr/>
        </p:nvPicPr>
        <p:blipFill>
          <a:blip r:embed="rId5"/>
          <a:stretch>
            <a:fillRect/>
          </a:stretch>
        </p:blipFill>
        <p:spPr>
          <a:xfrm>
            <a:off x="2231322" y="1646532"/>
            <a:ext cx="5591203" cy="885815"/>
          </a:xfrm>
          <a:prstGeom prst="rect">
            <a:avLst/>
          </a:prstGeom>
        </p:spPr>
      </p:pic>
      <p:cxnSp>
        <p:nvCxnSpPr>
          <p:cNvPr id="17" name="Straight Arrow Connector 16">
            <a:extLst>
              <a:ext uri="{FF2B5EF4-FFF2-40B4-BE49-F238E27FC236}">
                <a16:creationId xmlns:a16="http://schemas.microsoft.com/office/drawing/2014/main" id="{A0EDBB12-9AFD-A8ED-4A9B-5C7636E5C538}"/>
              </a:ext>
            </a:extLst>
          </p:cNvPr>
          <p:cNvCxnSpPr/>
          <p:nvPr/>
        </p:nvCxnSpPr>
        <p:spPr>
          <a:xfrm>
            <a:off x="6579704" y="1351722"/>
            <a:ext cx="586409" cy="4671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Graphic 18" descr="Badge 1 with solid fill">
            <a:extLst>
              <a:ext uri="{FF2B5EF4-FFF2-40B4-BE49-F238E27FC236}">
                <a16:creationId xmlns:a16="http://schemas.microsoft.com/office/drawing/2014/main" id="{65AF4C6C-5610-A3F2-C732-8A85AC86B2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16089" y="879353"/>
            <a:ext cx="715617" cy="715617"/>
          </a:xfrm>
          <a:prstGeom prst="rect">
            <a:avLst/>
          </a:prstGeom>
        </p:spPr>
      </p:pic>
      <p:pic>
        <p:nvPicPr>
          <p:cNvPr id="21" name="Graphic 20" descr="Badge with solid fill">
            <a:extLst>
              <a:ext uri="{FF2B5EF4-FFF2-40B4-BE49-F238E27FC236}">
                <a16:creationId xmlns:a16="http://schemas.microsoft.com/office/drawing/2014/main" id="{FF25AC25-CFF2-A6E2-8C49-F9F37A212D6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9235" y="2281849"/>
            <a:ext cx="914400" cy="914400"/>
          </a:xfrm>
          <a:prstGeom prst="rect">
            <a:avLst/>
          </a:prstGeom>
        </p:spPr>
      </p:pic>
      <p:pic>
        <p:nvPicPr>
          <p:cNvPr id="22" name="Graphic 21" descr="Badge with solid fill">
            <a:extLst>
              <a:ext uri="{FF2B5EF4-FFF2-40B4-BE49-F238E27FC236}">
                <a16:creationId xmlns:a16="http://schemas.microsoft.com/office/drawing/2014/main" id="{5D039AF0-B332-4A60-C8D8-9DEE65CC466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43090" y="2971800"/>
            <a:ext cx="914400" cy="914400"/>
          </a:xfrm>
          <a:prstGeom prst="rect">
            <a:avLst/>
          </a:prstGeom>
        </p:spPr>
      </p:pic>
      <p:pic>
        <p:nvPicPr>
          <p:cNvPr id="24" name="Picture 23">
            <a:extLst>
              <a:ext uri="{FF2B5EF4-FFF2-40B4-BE49-F238E27FC236}">
                <a16:creationId xmlns:a16="http://schemas.microsoft.com/office/drawing/2014/main" id="{2E0356DE-B2B5-2471-B786-40B9B6E2A55E}"/>
              </a:ext>
            </a:extLst>
          </p:cNvPr>
          <p:cNvPicPr>
            <a:picLocks noChangeAspect="1"/>
          </p:cNvPicPr>
          <p:nvPr/>
        </p:nvPicPr>
        <p:blipFill>
          <a:blip r:embed="rId10"/>
          <a:stretch>
            <a:fillRect/>
          </a:stretch>
        </p:blipFill>
        <p:spPr>
          <a:xfrm>
            <a:off x="6096000" y="5482122"/>
            <a:ext cx="5300660" cy="640080"/>
          </a:xfrm>
          <a:prstGeom prst="rect">
            <a:avLst/>
          </a:prstGeom>
        </p:spPr>
      </p:pic>
      <p:pic>
        <p:nvPicPr>
          <p:cNvPr id="26" name="Graphic 25" descr="Badge 3 with solid fill">
            <a:extLst>
              <a:ext uri="{FF2B5EF4-FFF2-40B4-BE49-F238E27FC236}">
                <a16:creationId xmlns:a16="http://schemas.microsoft.com/office/drawing/2014/main" id="{62B80C25-06DF-282E-C924-5D5F184B009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38127" y="5068718"/>
            <a:ext cx="541577" cy="541577"/>
          </a:xfrm>
          <a:prstGeom prst="rect">
            <a:avLst/>
          </a:prstGeom>
        </p:spPr>
      </p:pic>
      <p:pic>
        <p:nvPicPr>
          <p:cNvPr id="28" name="Picture 27">
            <a:extLst>
              <a:ext uri="{FF2B5EF4-FFF2-40B4-BE49-F238E27FC236}">
                <a16:creationId xmlns:a16="http://schemas.microsoft.com/office/drawing/2014/main" id="{827D3448-EFB4-9C95-B7A1-66FAB26D8FE7}"/>
              </a:ext>
            </a:extLst>
          </p:cNvPr>
          <p:cNvPicPr>
            <a:picLocks noChangeAspect="1"/>
          </p:cNvPicPr>
          <p:nvPr/>
        </p:nvPicPr>
        <p:blipFill>
          <a:blip r:embed="rId13"/>
          <a:stretch>
            <a:fillRect/>
          </a:stretch>
        </p:blipFill>
        <p:spPr>
          <a:xfrm>
            <a:off x="3253401" y="6213667"/>
            <a:ext cx="5193514" cy="584848"/>
          </a:xfrm>
          <a:prstGeom prst="rect">
            <a:avLst/>
          </a:prstGeom>
        </p:spPr>
      </p:pic>
      <p:pic>
        <p:nvPicPr>
          <p:cNvPr id="30" name="Graphic 29" descr="Badge 4 with solid fill">
            <a:extLst>
              <a:ext uri="{FF2B5EF4-FFF2-40B4-BE49-F238E27FC236}">
                <a16:creationId xmlns:a16="http://schemas.microsoft.com/office/drawing/2014/main" id="{2DA778E0-8FDE-89A0-0FEC-F032A7D5DDF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960072" y="6217002"/>
            <a:ext cx="407504" cy="407504"/>
          </a:xfrm>
          <a:prstGeom prst="rect">
            <a:avLst/>
          </a:prstGeom>
        </p:spPr>
      </p:pic>
    </p:spTree>
    <p:extLst>
      <p:ext uri="{BB962C8B-B14F-4D97-AF65-F5344CB8AC3E}">
        <p14:creationId xmlns:p14="http://schemas.microsoft.com/office/powerpoint/2010/main" val="39934576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03C91-41AB-7A33-FA17-099D6E073A55}"/>
              </a:ext>
            </a:extLst>
          </p:cNvPr>
          <p:cNvSpPr>
            <a:spLocks noGrp="1"/>
          </p:cNvSpPr>
          <p:nvPr>
            <p:ph type="title"/>
          </p:nvPr>
        </p:nvSpPr>
        <p:spPr>
          <a:xfrm>
            <a:off x="94923" y="246812"/>
            <a:ext cx="3672405" cy="1325563"/>
          </a:xfrm>
        </p:spPr>
        <p:txBody>
          <a:bodyPr>
            <a:normAutofit fontScale="90000"/>
          </a:bodyPr>
          <a:lstStyle/>
          <a:p>
            <a:r>
              <a:rPr lang="en-US" dirty="0"/>
              <a:t>Query your Repo</a:t>
            </a:r>
          </a:p>
        </p:txBody>
      </p:sp>
      <p:sp>
        <p:nvSpPr>
          <p:cNvPr id="4" name="Date Placeholder 3">
            <a:extLst>
              <a:ext uri="{FF2B5EF4-FFF2-40B4-BE49-F238E27FC236}">
                <a16:creationId xmlns:a16="http://schemas.microsoft.com/office/drawing/2014/main" id="{E8A83D31-EB19-25DA-4F71-CA8944F916B9}"/>
              </a:ext>
            </a:extLst>
          </p:cNvPr>
          <p:cNvSpPr>
            <a:spLocks noGrp="1"/>
          </p:cNvSpPr>
          <p:nvPr>
            <p:ph type="dt" sz="half" idx="10"/>
          </p:nvPr>
        </p:nvSpPr>
        <p:spPr/>
        <p:txBody>
          <a:bodyPr/>
          <a:lstStyle/>
          <a:p>
            <a:fld id="{57997BA6-BEF8-495F-ACCD-8D19769E4FC6}" type="datetime2">
              <a:rPr lang="en-US" smtClean="0"/>
              <a:t>Monday, April 29, 2024</a:t>
            </a:fld>
            <a:endParaRPr lang="en-US" dirty="0"/>
          </a:p>
        </p:txBody>
      </p:sp>
      <p:sp>
        <p:nvSpPr>
          <p:cNvPr id="5" name="Footer Placeholder 4">
            <a:extLst>
              <a:ext uri="{FF2B5EF4-FFF2-40B4-BE49-F238E27FC236}">
                <a16:creationId xmlns:a16="http://schemas.microsoft.com/office/drawing/2014/main" id="{067D444B-AE1F-C910-C9D1-6C1E2B940FEF}"/>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9F44D9D5-821D-FDE2-364A-E404856DC7DF}"/>
              </a:ext>
            </a:extLst>
          </p:cNvPr>
          <p:cNvSpPr>
            <a:spLocks noGrp="1"/>
          </p:cNvSpPr>
          <p:nvPr>
            <p:ph type="sldNum" sz="quarter" idx="12"/>
          </p:nvPr>
        </p:nvSpPr>
        <p:spPr/>
        <p:txBody>
          <a:bodyPr/>
          <a:lstStyle/>
          <a:p>
            <a:fld id="{7BE69E03-4804-4553-A1EC-F089884EF50F}" type="slidenum">
              <a:rPr lang="en-US" smtClean="0"/>
              <a:t>34</a:t>
            </a:fld>
            <a:endParaRPr lang="en-US"/>
          </a:p>
        </p:txBody>
      </p:sp>
      <p:pic>
        <p:nvPicPr>
          <p:cNvPr id="8" name="Picture 7">
            <a:extLst>
              <a:ext uri="{FF2B5EF4-FFF2-40B4-BE49-F238E27FC236}">
                <a16:creationId xmlns:a16="http://schemas.microsoft.com/office/drawing/2014/main" id="{B0D89D46-E715-2BCA-B704-F8BE6E1F2D29}"/>
              </a:ext>
            </a:extLst>
          </p:cNvPr>
          <p:cNvPicPr>
            <a:picLocks noChangeAspect="1"/>
          </p:cNvPicPr>
          <p:nvPr/>
        </p:nvPicPr>
        <p:blipFill>
          <a:blip r:embed="rId2"/>
          <a:stretch>
            <a:fillRect/>
          </a:stretch>
        </p:blipFill>
        <p:spPr>
          <a:xfrm>
            <a:off x="3048537" y="909594"/>
            <a:ext cx="8301098" cy="5948406"/>
          </a:xfrm>
          <a:prstGeom prst="rect">
            <a:avLst/>
          </a:prstGeom>
        </p:spPr>
      </p:pic>
    </p:spTree>
    <p:extLst>
      <p:ext uri="{BB962C8B-B14F-4D97-AF65-F5344CB8AC3E}">
        <p14:creationId xmlns:p14="http://schemas.microsoft.com/office/powerpoint/2010/main" val="1242822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651B2E-4F74-C78D-3147-F65178CF4B72}"/>
              </a:ext>
            </a:extLst>
          </p:cNvPr>
          <p:cNvSpPr>
            <a:spLocks noGrp="1"/>
          </p:cNvSpPr>
          <p:nvPr>
            <p:ph idx="1"/>
          </p:nvPr>
        </p:nvSpPr>
        <p:spPr>
          <a:xfrm>
            <a:off x="667759" y="2156426"/>
            <a:ext cx="10515600" cy="4206383"/>
          </a:xfrm>
        </p:spPr>
        <p:txBody>
          <a:bodyPr/>
          <a:lstStyle/>
          <a:p>
            <a:r>
              <a:rPr lang="en-US" dirty="0"/>
              <a:t>Prompts by John Dohoney</a:t>
            </a:r>
          </a:p>
          <a:p>
            <a:r>
              <a:rPr lang="en-US" dirty="0"/>
              <a:t>Image Creation by DALL-E</a:t>
            </a:r>
          </a:p>
          <a:p>
            <a:pPr lvl="1"/>
            <a:r>
              <a:rPr lang="en-US" dirty="0">
                <a:hlinkClick r:id="rId3"/>
              </a:rPr>
              <a:t>https://www.bing.com/images/create</a:t>
            </a:r>
            <a:endParaRPr lang="en-US" dirty="0"/>
          </a:p>
          <a:p>
            <a:r>
              <a:rPr lang="en-US" dirty="0"/>
              <a:t> </a:t>
            </a:r>
          </a:p>
          <a:p>
            <a:pPr lvl="1"/>
            <a:endParaRPr lang="en-US" dirty="0"/>
          </a:p>
        </p:txBody>
      </p:sp>
      <p:sp>
        <p:nvSpPr>
          <p:cNvPr id="4" name="Date Placeholder 3">
            <a:extLst>
              <a:ext uri="{FF2B5EF4-FFF2-40B4-BE49-F238E27FC236}">
                <a16:creationId xmlns:a16="http://schemas.microsoft.com/office/drawing/2014/main" id="{3BF1609E-3299-1DA0-30CB-096E65B58B09}"/>
              </a:ext>
            </a:extLst>
          </p:cNvPr>
          <p:cNvSpPr>
            <a:spLocks noGrp="1"/>
          </p:cNvSpPr>
          <p:nvPr>
            <p:ph type="dt" sz="half" idx="10"/>
          </p:nvPr>
        </p:nvSpPr>
        <p:spPr/>
        <p:txBody>
          <a:bodyPr/>
          <a:lstStyle/>
          <a:p>
            <a:fld id="{57997BA6-BEF8-495F-ACCD-8D19769E4FC6}" type="datetime2">
              <a:rPr lang="en-US" smtClean="0"/>
              <a:t>Monday, April 29, 2024</a:t>
            </a:fld>
            <a:endParaRPr lang="en-US" dirty="0"/>
          </a:p>
        </p:txBody>
      </p:sp>
      <p:sp>
        <p:nvSpPr>
          <p:cNvPr id="5" name="Footer Placeholder 4">
            <a:extLst>
              <a:ext uri="{FF2B5EF4-FFF2-40B4-BE49-F238E27FC236}">
                <a16:creationId xmlns:a16="http://schemas.microsoft.com/office/drawing/2014/main" id="{1E174ADA-7ED7-E938-9B5D-E12A59305E9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6C0B4376-70BD-DF96-48F6-3C5D17B26C10}"/>
              </a:ext>
            </a:extLst>
          </p:cNvPr>
          <p:cNvSpPr>
            <a:spLocks noGrp="1"/>
          </p:cNvSpPr>
          <p:nvPr>
            <p:ph type="sldNum" sz="quarter" idx="12"/>
          </p:nvPr>
        </p:nvSpPr>
        <p:spPr/>
        <p:txBody>
          <a:bodyPr/>
          <a:lstStyle/>
          <a:p>
            <a:fld id="{7BE69E03-4804-4553-A1EC-F089884EF50F}" type="slidenum">
              <a:rPr lang="en-US" smtClean="0"/>
              <a:t>4</a:t>
            </a:fld>
            <a:endParaRPr lang="en-US"/>
          </a:p>
        </p:txBody>
      </p:sp>
      <p:pic>
        <p:nvPicPr>
          <p:cNvPr id="10" name="Picture 9">
            <a:extLst>
              <a:ext uri="{FF2B5EF4-FFF2-40B4-BE49-F238E27FC236}">
                <a16:creationId xmlns:a16="http://schemas.microsoft.com/office/drawing/2014/main" id="{A7F04F39-39D2-497B-B789-1FA40EEC27BE}"/>
              </a:ext>
            </a:extLst>
          </p:cNvPr>
          <p:cNvPicPr>
            <a:picLocks noChangeAspect="1"/>
          </p:cNvPicPr>
          <p:nvPr/>
        </p:nvPicPr>
        <p:blipFill>
          <a:blip r:embed="rId4"/>
          <a:stretch>
            <a:fillRect/>
          </a:stretch>
        </p:blipFill>
        <p:spPr>
          <a:xfrm>
            <a:off x="141351" y="92676"/>
            <a:ext cx="2228850" cy="2063750"/>
          </a:xfrm>
          <a:prstGeom prst="rect">
            <a:avLst/>
          </a:prstGeom>
        </p:spPr>
      </p:pic>
    </p:spTree>
    <p:extLst>
      <p:ext uri="{BB962C8B-B14F-4D97-AF65-F5344CB8AC3E}">
        <p14:creationId xmlns:p14="http://schemas.microsoft.com/office/powerpoint/2010/main" val="2386791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BF1609E-3299-1DA0-30CB-096E65B58B09}"/>
              </a:ext>
            </a:extLst>
          </p:cNvPr>
          <p:cNvSpPr>
            <a:spLocks noGrp="1"/>
          </p:cNvSpPr>
          <p:nvPr>
            <p:ph type="dt" sz="half" idx="10"/>
          </p:nvPr>
        </p:nvSpPr>
        <p:spPr/>
        <p:txBody>
          <a:bodyPr/>
          <a:lstStyle/>
          <a:p>
            <a:fld id="{57997BA6-BEF8-495F-ACCD-8D19769E4FC6}" type="datetime2">
              <a:rPr lang="en-US" smtClean="0"/>
              <a:t>Monday, April 29, 2024</a:t>
            </a:fld>
            <a:endParaRPr lang="en-US" dirty="0"/>
          </a:p>
        </p:txBody>
      </p:sp>
      <p:sp>
        <p:nvSpPr>
          <p:cNvPr id="5" name="Footer Placeholder 4">
            <a:extLst>
              <a:ext uri="{FF2B5EF4-FFF2-40B4-BE49-F238E27FC236}">
                <a16:creationId xmlns:a16="http://schemas.microsoft.com/office/drawing/2014/main" id="{1E174ADA-7ED7-E938-9B5D-E12A59305E9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6C0B4376-70BD-DF96-48F6-3C5D17B26C10}"/>
              </a:ext>
            </a:extLst>
          </p:cNvPr>
          <p:cNvSpPr>
            <a:spLocks noGrp="1"/>
          </p:cNvSpPr>
          <p:nvPr>
            <p:ph type="sldNum" sz="quarter" idx="12"/>
          </p:nvPr>
        </p:nvSpPr>
        <p:spPr/>
        <p:txBody>
          <a:bodyPr/>
          <a:lstStyle/>
          <a:p>
            <a:fld id="{7BE69E03-4804-4553-A1EC-F089884EF50F}" type="slidenum">
              <a:rPr lang="en-US" smtClean="0"/>
              <a:t>5</a:t>
            </a:fld>
            <a:endParaRPr lang="en-US"/>
          </a:p>
        </p:txBody>
      </p:sp>
      <p:sp>
        <p:nvSpPr>
          <p:cNvPr id="9" name="Text Placeholder 1">
            <a:extLst>
              <a:ext uri="{FF2B5EF4-FFF2-40B4-BE49-F238E27FC236}">
                <a16:creationId xmlns:a16="http://schemas.microsoft.com/office/drawing/2014/main" id="{9BCB8901-2296-B356-2A97-23F2CA424134}"/>
              </a:ext>
            </a:extLst>
          </p:cNvPr>
          <p:cNvSpPr txBox="1">
            <a:spLocks/>
          </p:cNvSpPr>
          <p:nvPr/>
        </p:nvSpPr>
        <p:spPr>
          <a:xfrm>
            <a:off x="1531702" y="3429000"/>
            <a:ext cx="10946045" cy="1192634"/>
          </a:xfrm>
          <a:prstGeom prst="rect">
            <a:avLst/>
          </a:prstGeom>
        </p:spPr>
        <p:txBody>
          <a:bodyPr vert="horz" lIns="91440" tIns="45720" rIns="91440" bIns="45720" rtlCol="0" anchor="b"/>
          <a:lstStyle>
            <a:defPPr>
              <a:defRPr lang="en-US"/>
            </a:defPPr>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000" b="1" i="1" dirty="0" err="1">
                <a:gradFill flip="none" rotWithShape="1">
                  <a:gsLst>
                    <a:gs pos="0">
                      <a:schemeClr val="accent2"/>
                    </a:gs>
                    <a:gs pos="100000">
                      <a:srgbClr val="371E67"/>
                    </a:gs>
                  </a:gsLst>
                  <a:lin ang="0" scaled="1"/>
                  <a:tileRect/>
                </a:gradFill>
                <a:latin typeface="Raleway" pitchFamily="2" charset="0"/>
              </a:rPr>
              <a:t>co·pi</a:t>
            </a:r>
            <a:r>
              <a:rPr lang="en-US" sz="5000" b="1" dirty="0" err="1">
                <a:gradFill flip="none" rotWithShape="1">
                  <a:gsLst>
                    <a:gs pos="0">
                      <a:schemeClr val="accent2"/>
                    </a:gs>
                    <a:gs pos="100000">
                      <a:srgbClr val="371E67"/>
                    </a:gs>
                  </a:gsLst>
                  <a:lin ang="0" scaled="1"/>
                  <a:tileRect/>
                </a:gradFill>
                <a:latin typeface="Raleway" pitchFamily="2" charset="0"/>
              </a:rPr>
              <a:t>·</a:t>
            </a:r>
            <a:r>
              <a:rPr lang="en-US" sz="5000" b="1" i="1" dirty="0" err="1">
                <a:gradFill flip="none" rotWithShape="1">
                  <a:gsLst>
                    <a:gs pos="0">
                      <a:schemeClr val="accent2"/>
                    </a:gs>
                    <a:gs pos="100000">
                      <a:srgbClr val="371E67"/>
                    </a:gs>
                  </a:gsLst>
                  <a:lin ang="0" scaled="1"/>
                  <a:tileRect/>
                </a:gradFill>
                <a:latin typeface="Raleway" pitchFamily="2" charset="0"/>
              </a:rPr>
              <a:t>lot</a:t>
            </a:r>
            <a:r>
              <a:rPr lang="en-US" sz="5000" b="1" i="1" dirty="0">
                <a:gradFill flip="none" rotWithShape="1">
                  <a:gsLst>
                    <a:gs pos="0">
                      <a:schemeClr val="accent2"/>
                    </a:gs>
                    <a:gs pos="100000">
                      <a:srgbClr val="371E67"/>
                    </a:gs>
                  </a:gsLst>
                  <a:lin ang="0" scaled="1"/>
                  <a:tileRect/>
                </a:gradFill>
                <a:latin typeface="Raleway" pitchFamily="2" charset="0"/>
              </a:rPr>
              <a:t> (ˈ</a:t>
            </a:r>
            <a:r>
              <a:rPr lang="en-US" sz="5000" b="1" i="1" dirty="0" err="1">
                <a:gradFill flip="none" rotWithShape="1">
                  <a:gsLst>
                    <a:gs pos="0">
                      <a:schemeClr val="accent2"/>
                    </a:gs>
                    <a:gs pos="100000">
                      <a:srgbClr val="371E67"/>
                    </a:gs>
                  </a:gsLst>
                  <a:lin ang="0" scaled="1"/>
                  <a:tileRect/>
                </a:gradFill>
                <a:latin typeface="Raleway" pitchFamily="2" charset="0"/>
              </a:rPr>
              <a:t>kōˌpīlət</a:t>
            </a:r>
            <a:r>
              <a:rPr lang="en-US" sz="5000" b="1" i="1" dirty="0">
                <a:gradFill flip="none" rotWithShape="1">
                  <a:gsLst>
                    <a:gs pos="0">
                      <a:schemeClr val="accent2"/>
                    </a:gs>
                    <a:gs pos="100000">
                      <a:srgbClr val="371E67"/>
                    </a:gs>
                  </a:gsLst>
                  <a:lin ang="0" scaled="1"/>
                  <a:tileRect/>
                </a:gradFill>
                <a:latin typeface="Raleway" pitchFamily="2" charset="0"/>
              </a:rPr>
              <a:t>/)</a:t>
            </a:r>
            <a:br>
              <a:rPr lang="en-US" sz="2400" b="1" i="1" dirty="0">
                <a:gradFill flip="none" rotWithShape="1">
                  <a:gsLst>
                    <a:gs pos="0">
                      <a:schemeClr val="accent2"/>
                    </a:gs>
                    <a:gs pos="100000">
                      <a:srgbClr val="371E67"/>
                    </a:gs>
                  </a:gsLst>
                  <a:lin ang="0" scaled="1"/>
                  <a:tileRect/>
                </a:gradFill>
                <a:latin typeface="Raleway" pitchFamily="2" charset="0"/>
              </a:rPr>
            </a:br>
            <a:br>
              <a:rPr lang="en-US" sz="1500" b="1" i="1" dirty="0">
                <a:gradFill flip="none" rotWithShape="1">
                  <a:gsLst>
                    <a:gs pos="0">
                      <a:schemeClr val="accent2"/>
                    </a:gs>
                    <a:gs pos="100000">
                      <a:srgbClr val="371E67"/>
                    </a:gs>
                  </a:gsLst>
                  <a:lin ang="0" scaled="1"/>
                  <a:tileRect/>
                </a:gradFill>
                <a:latin typeface="Raleway" pitchFamily="2" charset="0"/>
              </a:rPr>
            </a:br>
            <a:r>
              <a:rPr lang="en-US" sz="2600" i="1" dirty="0">
                <a:gradFill flip="none" rotWithShape="1">
                  <a:gsLst>
                    <a:gs pos="0">
                      <a:schemeClr val="accent2"/>
                    </a:gs>
                    <a:gs pos="100000">
                      <a:srgbClr val="371E67"/>
                    </a:gs>
                  </a:gsLst>
                  <a:lin ang="0" scaled="1"/>
                  <a:tileRect/>
                </a:gradFill>
                <a:latin typeface="Raleway" pitchFamily="2" charset="0"/>
              </a:rPr>
              <a:t>a qualified pilot who assists or relieves the pilot but is not in command</a:t>
            </a:r>
          </a:p>
          <a:p>
            <a:endParaRPr lang="en-US" sz="2600" i="1" dirty="0">
              <a:gradFill flip="none" rotWithShape="1">
                <a:gsLst>
                  <a:gs pos="0">
                    <a:schemeClr val="accent2"/>
                  </a:gs>
                  <a:gs pos="100000">
                    <a:srgbClr val="371E67"/>
                  </a:gs>
                </a:gsLst>
                <a:lin ang="0" scaled="1"/>
                <a:tileRect/>
              </a:gradFill>
              <a:latin typeface="Raleway" pitchFamily="2" charset="0"/>
            </a:endParaRPr>
          </a:p>
          <a:p>
            <a:r>
              <a:rPr lang="en-US" sz="2600" i="1" dirty="0">
                <a:gradFill flip="none" rotWithShape="1">
                  <a:gsLst>
                    <a:gs pos="0">
                      <a:schemeClr val="accent2"/>
                    </a:gs>
                    <a:gs pos="100000">
                      <a:srgbClr val="371E67"/>
                    </a:gs>
                  </a:gsLst>
                  <a:lin ang="0" scaled="1"/>
                  <a:tileRect/>
                </a:gradFill>
                <a:latin typeface="Raleway" pitchFamily="2" charset="0"/>
              </a:rPr>
              <a:t>The design pattern for Microsoft/</a:t>
            </a:r>
            <a:r>
              <a:rPr lang="en-US" sz="2600" i="1" dirty="0" err="1">
                <a:gradFill flip="none" rotWithShape="1">
                  <a:gsLst>
                    <a:gs pos="0">
                      <a:schemeClr val="accent2"/>
                    </a:gs>
                    <a:gs pos="100000">
                      <a:srgbClr val="371E67"/>
                    </a:gs>
                  </a:gsLst>
                  <a:lin ang="0" scaled="1"/>
                  <a:tileRect/>
                </a:gradFill>
                <a:latin typeface="Raleway" pitchFamily="2" charset="0"/>
              </a:rPr>
              <a:t>Github</a:t>
            </a:r>
            <a:r>
              <a:rPr lang="en-US" sz="2600" i="1" dirty="0">
                <a:gradFill flip="none" rotWithShape="1">
                  <a:gsLst>
                    <a:gs pos="0">
                      <a:schemeClr val="accent2"/>
                    </a:gs>
                    <a:gs pos="100000">
                      <a:srgbClr val="371E67"/>
                    </a:gs>
                  </a:gsLst>
                  <a:lin ang="0" scaled="1"/>
                  <a:tileRect/>
                </a:gradFill>
                <a:latin typeface="Raleway" pitchFamily="2" charset="0"/>
              </a:rPr>
              <a:t> AI tools</a:t>
            </a:r>
            <a:endParaRPr lang="en-US" sz="2600" dirty="0"/>
          </a:p>
        </p:txBody>
      </p:sp>
      <p:pic>
        <p:nvPicPr>
          <p:cNvPr id="12" name="Picture 11" descr="A couple of people wearing pilot uniforms&#10;&#10;Description automatically generated">
            <a:extLst>
              <a:ext uri="{FF2B5EF4-FFF2-40B4-BE49-F238E27FC236}">
                <a16:creationId xmlns:a16="http://schemas.microsoft.com/office/drawing/2014/main" id="{84688236-E85E-909D-8B4F-91F28D7F5E45}"/>
              </a:ext>
            </a:extLst>
          </p:cNvPr>
          <p:cNvPicPr>
            <a:picLocks noChangeAspect="1"/>
          </p:cNvPicPr>
          <p:nvPr/>
        </p:nvPicPr>
        <p:blipFill>
          <a:blip r:embed="rId3"/>
          <a:stretch>
            <a:fillRect/>
          </a:stretch>
        </p:blipFill>
        <p:spPr>
          <a:xfrm>
            <a:off x="420624" y="154429"/>
            <a:ext cx="2222157" cy="2222157"/>
          </a:xfrm>
          <a:prstGeom prst="rect">
            <a:avLst/>
          </a:prstGeom>
        </p:spPr>
      </p:pic>
    </p:spTree>
    <p:extLst>
      <p:ext uri="{BB962C8B-B14F-4D97-AF65-F5344CB8AC3E}">
        <p14:creationId xmlns:p14="http://schemas.microsoft.com/office/powerpoint/2010/main" val="2415253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279C1-79D2-D4C6-F8CC-C366C0116630}"/>
              </a:ext>
            </a:extLst>
          </p:cNvPr>
          <p:cNvSpPr>
            <a:spLocks noGrp="1"/>
          </p:cNvSpPr>
          <p:nvPr>
            <p:ph type="title"/>
          </p:nvPr>
        </p:nvSpPr>
        <p:spPr>
          <a:xfrm>
            <a:off x="5080216" y="1076324"/>
            <a:ext cx="6272784" cy="861533"/>
          </a:xfrm>
        </p:spPr>
        <p:txBody>
          <a:bodyPr anchor="b">
            <a:normAutofit/>
          </a:bodyPr>
          <a:lstStyle/>
          <a:p>
            <a:r>
              <a:rPr lang="en-US" sz="4000" dirty="0"/>
              <a:t>Tips for Using GitHub Copilot</a:t>
            </a:r>
          </a:p>
        </p:txBody>
      </p:sp>
      <p:pic>
        <p:nvPicPr>
          <p:cNvPr id="5" name="Picture 4" descr="Graph on document with pen">
            <a:extLst>
              <a:ext uri="{FF2B5EF4-FFF2-40B4-BE49-F238E27FC236}">
                <a16:creationId xmlns:a16="http://schemas.microsoft.com/office/drawing/2014/main" id="{93669605-AF54-3944-47F4-39BF43E77741}"/>
              </a:ext>
            </a:extLst>
          </p:cNvPr>
          <p:cNvPicPr>
            <a:picLocks noChangeAspect="1"/>
          </p:cNvPicPr>
          <p:nvPr/>
        </p:nvPicPr>
        <p:blipFill rotWithShape="1">
          <a:blip r:embed="rId3"/>
          <a:srcRect l="35132" r="21081" b="-3"/>
          <a:stretch/>
        </p:blipFill>
        <p:spPr>
          <a:xfrm>
            <a:off x="20" y="10"/>
            <a:ext cx="4505305" cy="6857990"/>
          </a:xfrm>
          <a:prstGeom prst="rect">
            <a:avLst/>
          </a:prstGeom>
        </p:spPr>
      </p:pic>
      <p:sp>
        <p:nvSpPr>
          <p:cNvPr id="3" name="Content Placeholder 2">
            <a:extLst>
              <a:ext uri="{FF2B5EF4-FFF2-40B4-BE49-F238E27FC236}">
                <a16:creationId xmlns:a16="http://schemas.microsoft.com/office/drawing/2014/main" id="{B9F3032C-A605-1655-84B2-E0861B9EF114}"/>
              </a:ext>
            </a:extLst>
          </p:cNvPr>
          <p:cNvSpPr>
            <a:spLocks noGrp="1"/>
          </p:cNvSpPr>
          <p:nvPr>
            <p:ph idx="1"/>
          </p:nvPr>
        </p:nvSpPr>
        <p:spPr>
          <a:xfrm>
            <a:off x="5080216" y="2449585"/>
            <a:ext cx="6272784" cy="3727377"/>
          </a:xfrm>
        </p:spPr>
        <p:txBody>
          <a:bodyPr>
            <a:normAutofit/>
          </a:bodyPr>
          <a:lstStyle/>
          <a:p>
            <a:r>
              <a:rPr lang="en-US" sz="1500" dirty="0"/>
              <a:t>Know that it's a copilot, not an autopilot</a:t>
            </a:r>
          </a:p>
          <a:p>
            <a:pPr lvl="1"/>
            <a:r>
              <a:rPr lang="en-US" sz="1500" dirty="0"/>
              <a:t>Copilot augments your productivity, but you remain in the driver's seat</a:t>
            </a:r>
          </a:p>
          <a:p>
            <a:pPr lvl="1"/>
            <a:r>
              <a:rPr lang="en-US" sz="1500" dirty="0"/>
              <a:t>Use Copilot as a source of inspiration and guidance, then use your own creativity, logic, and judgment before acting or finalizing</a:t>
            </a:r>
          </a:p>
          <a:p>
            <a:pPr lvl="1"/>
            <a:r>
              <a:rPr lang="en-US" sz="1500" dirty="0"/>
              <a:t>Copilot is a co-creator, not a solo artist!</a:t>
            </a:r>
          </a:p>
          <a:p>
            <a:r>
              <a:rPr lang="en-US" sz="1500" dirty="0"/>
              <a:t>Copilot is an augmentation, not an automation</a:t>
            </a:r>
          </a:p>
          <a:p>
            <a:pPr lvl="1"/>
            <a:r>
              <a:rPr lang="en-US" sz="1500" dirty="0"/>
              <a:t>It is designed to help you, not to replace you</a:t>
            </a:r>
          </a:p>
          <a:p>
            <a:pPr lvl="1"/>
            <a:r>
              <a:rPr lang="en-US" sz="1500" dirty="0"/>
              <a:t>Always review and edit the outputs before using them for your purposes</a:t>
            </a:r>
          </a:p>
          <a:p>
            <a:pPr indent="0">
              <a:buNone/>
            </a:pPr>
            <a:endParaRPr lang="en-US" sz="1500" dirty="0"/>
          </a:p>
        </p:txBody>
      </p:sp>
    </p:spTree>
    <p:extLst>
      <p:ext uri="{BB962C8B-B14F-4D97-AF65-F5344CB8AC3E}">
        <p14:creationId xmlns:p14="http://schemas.microsoft.com/office/powerpoint/2010/main" val="296726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34978-DC35-C5BB-9C1E-D39A59D943E4}"/>
              </a:ext>
            </a:extLst>
          </p:cNvPr>
          <p:cNvSpPr>
            <a:spLocks noGrp="1"/>
          </p:cNvSpPr>
          <p:nvPr>
            <p:ph type="title"/>
          </p:nvPr>
        </p:nvSpPr>
        <p:spPr>
          <a:xfrm>
            <a:off x="411480" y="987552"/>
            <a:ext cx="4485861" cy="1088136"/>
          </a:xfrm>
        </p:spPr>
        <p:txBody>
          <a:bodyPr anchor="b">
            <a:normAutofit/>
          </a:bodyPr>
          <a:lstStyle/>
          <a:p>
            <a:r>
              <a:rPr lang="en-US" sz="3100"/>
              <a:t>Collaborating with Copilot for Better Results</a:t>
            </a:r>
          </a:p>
        </p:txBody>
      </p:sp>
      <p:sp>
        <p:nvSpPr>
          <p:cNvPr id="3" name="Content Placeholder 2">
            <a:extLst>
              <a:ext uri="{FF2B5EF4-FFF2-40B4-BE49-F238E27FC236}">
                <a16:creationId xmlns:a16="http://schemas.microsoft.com/office/drawing/2014/main" id="{939F3225-6F19-650B-A8AD-8C89E188508E}"/>
              </a:ext>
            </a:extLst>
          </p:cNvPr>
          <p:cNvSpPr>
            <a:spLocks noGrp="1"/>
          </p:cNvSpPr>
          <p:nvPr>
            <p:ph idx="1"/>
          </p:nvPr>
        </p:nvSpPr>
        <p:spPr>
          <a:xfrm>
            <a:off x="411479" y="2688336"/>
            <a:ext cx="4498848" cy="3584448"/>
          </a:xfrm>
        </p:spPr>
        <p:txBody>
          <a:bodyPr anchor="t">
            <a:normAutofit lnSpcReduction="10000"/>
          </a:bodyPr>
          <a:lstStyle/>
          <a:p>
            <a:r>
              <a:rPr lang="en-US" sz="1400"/>
              <a:t>Copilot is a co-creator, not a solo artist - collaborate with it, provide feedback, and iterate on the results.</a:t>
            </a:r>
          </a:p>
          <a:p>
            <a:r>
              <a:rPr lang="en-US" sz="1400"/>
              <a:t>Use your own creativity, logic, and judgment to improve the outputs.</a:t>
            </a:r>
          </a:p>
          <a:p>
            <a:r>
              <a:rPr lang="en-US" sz="1400"/>
              <a:t>Optimize the ingredients of your prompt to Copilot.</a:t>
            </a:r>
          </a:p>
          <a:p>
            <a:r>
              <a:rPr lang="en-US" sz="1400"/>
              <a:t>Copilot is a learn-it-all, not a know-it-all - be open to learning and experimenting.</a:t>
            </a:r>
          </a:p>
          <a:p>
            <a:r>
              <a:rPr lang="en-US" sz="1400"/>
              <a:t>Use friendly language like you would with a colleague to get better results.</a:t>
            </a:r>
          </a:p>
          <a:p>
            <a:r>
              <a:rPr lang="en-US" sz="1400"/>
              <a:t>Be polite - using polite professional language helps improve quality.</a:t>
            </a:r>
          </a:p>
          <a:p>
            <a:r>
              <a:rPr lang="en-US" sz="1400"/>
              <a:t>If at first you don't succeed, try again - embrace your learning curve and remain flexible.</a:t>
            </a:r>
          </a:p>
          <a:p>
            <a:pPr indent="0">
              <a:buNone/>
            </a:pPr>
            <a:endParaRPr lang="en-US" sz="1400"/>
          </a:p>
        </p:txBody>
      </p:sp>
      <p:pic>
        <p:nvPicPr>
          <p:cNvPr id="5" name="Picture 4" descr="Light bulb on yellow background with sketched light beams and cord">
            <a:extLst>
              <a:ext uri="{FF2B5EF4-FFF2-40B4-BE49-F238E27FC236}">
                <a16:creationId xmlns:a16="http://schemas.microsoft.com/office/drawing/2014/main" id="{BDE94094-713E-7475-B57E-49368ED8183F}"/>
              </a:ext>
            </a:extLst>
          </p:cNvPr>
          <p:cNvPicPr>
            <a:picLocks noChangeAspect="1"/>
          </p:cNvPicPr>
          <p:nvPr/>
        </p:nvPicPr>
        <p:blipFill rotWithShape="1">
          <a:blip r:embed="rId3"/>
          <a:srcRect l="38243" r="3" b="3"/>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3578313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985B7-0E12-81B1-5FD0-51382F6971FE}"/>
              </a:ext>
            </a:extLst>
          </p:cNvPr>
          <p:cNvSpPr>
            <a:spLocks noGrp="1"/>
          </p:cNvSpPr>
          <p:nvPr>
            <p:ph type="title"/>
          </p:nvPr>
        </p:nvSpPr>
        <p:spPr/>
        <p:txBody>
          <a:bodyPr/>
          <a:lstStyle/>
          <a:p>
            <a:r>
              <a:rPr lang="en-US" dirty="0"/>
              <a:t>CoPilot Annoyances</a:t>
            </a:r>
          </a:p>
        </p:txBody>
      </p:sp>
      <p:sp>
        <p:nvSpPr>
          <p:cNvPr id="3" name="Content Placeholder 2">
            <a:extLst>
              <a:ext uri="{FF2B5EF4-FFF2-40B4-BE49-F238E27FC236}">
                <a16:creationId xmlns:a16="http://schemas.microsoft.com/office/drawing/2014/main" id="{F5EDE0C9-28E2-1F51-1F7F-506F4F05BC57}"/>
              </a:ext>
            </a:extLst>
          </p:cNvPr>
          <p:cNvSpPr>
            <a:spLocks noGrp="1"/>
          </p:cNvSpPr>
          <p:nvPr>
            <p:ph idx="1"/>
          </p:nvPr>
        </p:nvSpPr>
        <p:spPr>
          <a:xfrm>
            <a:off x="420624" y="1825625"/>
            <a:ext cx="3829159" cy="4206383"/>
          </a:xfrm>
        </p:spPr>
        <p:txBody>
          <a:bodyPr/>
          <a:lstStyle/>
          <a:p>
            <a:r>
              <a:rPr lang="en-US" dirty="0"/>
              <a:t>Sometimes it stops generating based on setting in your GitHub Profile (or worse case in your Organizations Profile)</a:t>
            </a:r>
          </a:p>
          <a:p>
            <a:r>
              <a:rPr lang="en-US" dirty="0"/>
              <a:t>Assuming your Org does not block public code, you can change this going to your settings | Copilot from the Upper Left Menu on GitHub</a:t>
            </a:r>
          </a:p>
        </p:txBody>
      </p:sp>
      <p:sp>
        <p:nvSpPr>
          <p:cNvPr id="4" name="Date Placeholder 3">
            <a:extLst>
              <a:ext uri="{FF2B5EF4-FFF2-40B4-BE49-F238E27FC236}">
                <a16:creationId xmlns:a16="http://schemas.microsoft.com/office/drawing/2014/main" id="{AFD96E71-F967-5C68-8005-10F0840FE2DB}"/>
              </a:ext>
            </a:extLst>
          </p:cNvPr>
          <p:cNvSpPr>
            <a:spLocks noGrp="1"/>
          </p:cNvSpPr>
          <p:nvPr>
            <p:ph type="dt" sz="half" idx="10"/>
          </p:nvPr>
        </p:nvSpPr>
        <p:spPr/>
        <p:txBody>
          <a:bodyPr/>
          <a:lstStyle/>
          <a:p>
            <a:fld id="{57997BA6-BEF8-495F-ACCD-8D19769E4FC6}" type="datetime2">
              <a:rPr lang="en-US" smtClean="0"/>
              <a:t>Monday, April 29, 2024</a:t>
            </a:fld>
            <a:endParaRPr lang="en-US" dirty="0"/>
          </a:p>
        </p:txBody>
      </p:sp>
      <p:sp>
        <p:nvSpPr>
          <p:cNvPr id="5" name="Footer Placeholder 4">
            <a:extLst>
              <a:ext uri="{FF2B5EF4-FFF2-40B4-BE49-F238E27FC236}">
                <a16:creationId xmlns:a16="http://schemas.microsoft.com/office/drawing/2014/main" id="{BD76A891-3118-B5C0-97F4-6E454F189E9C}"/>
              </a:ext>
            </a:extLst>
          </p:cNvPr>
          <p:cNvSpPr>
            <a:spLocks noGrp="1"/>
          </p:cNvSpPr>
          <p:nvPr>
            <p:ph type="ftr" sz="quarter" idx="11"/>
          </p:nvPr>
        </p:nvSpPr>
        <p:spPr/>
        <p:txBody>
          <a:bodyPr/>
          <a:lstStyle/>
          <a:p>
            <a:r>
              <a:rPr lang="en-US" dirty="0"/>
              <a:t>CoPilot</a:t>
            </a:r>
          </a:p>
        </p:txBody>
      </p:sp>
      <p:sp>
        <p:nvSpPr>
          <p:cNvPr id="6" name="Slide Number Placeholder 5">
            <a:extLst>
              <a:ext uri="{FF2B5EF4-FFF2-40B4-BE49-F238E27FC236}">
                <a16:creationId xmlns:a16="http://schemas.microsoft.com/office/drawing/2014/main" id="{8F9FE464-8A4B-F77C-F3CA-06A623519E8A}"/>
              </a:ext>
            </a:extLst>
          </p:cNvPr>
          <p:cNvSpPr>
            <a:spLocks noGrp="1"/>
          </p:cNvSpPr>
          <p:nvPr>
            <p:ph type="sldNum" sz="quarter" idx="12"/>
          </p:nvPr>
        </p:nvSpPr>
        <p:spPr/>
        <p:txBody>
          <a:bodyPr/>
          <a:lstStyle/>
          <a:p>
            <a:fld id="{7BE69E03-4804-4553-A1EC-F089884EF50F}" type="slidenum">
              <a:rPr lang="en-US" smtClean="0"/>
              <a:t>8</a:t>
            </a:fld>
            <a:endParaRPr lang="en-US"/>
          </a:p>
        </p:txBody>
      </p:sp>
      <p:pic>
        <p:nvPicPr>
          <p:cNvPr id="8" name="Picture 7">
            <a:extLst>
              <a:ext uri="{FF2B5EF4-FFF2-40B4-BE49-F238E27FC236}">
                <a16:creationId xmlns:a16="http://schemas.microsoft.com/office/drawing/2014/main" id="{98B5723D-2602-7E3F-3C46-F52E0895B536}"/>
              </a:ext>
            </a:extLst>
          </p:cNvPr>
          <p:cNvPicPr>
            <a:picLocks noChangeAspect="1"/>
          </p:cNvPicPr>
          <p:nvPr/>
        </p:nvPicPr>
        <p:blipFill>
          <a:blip r:embed="rId2"/>
          <a:stretch>
            <a:fillRect/>
          </a:stretch>
        </p:blipFill>
        <p:spPr>
          <a:xfrm>
            <a:off x="6814556" y="1910210"/>
            <a:ext cx="3213265" cy="692186"/>
          </a:xfrm>
          <a:prstGeom prst="rect">
            <a:avLst/>
          </a:prstGeom>
        </p:spPr>
      </p:pic>
      <p:pic>
        <p:nvPicPr>
          <p:cNvPr id="10" name="Picture 9">
            <a:extLst>
              <a:ext uri="{FF2B5EF4-FFF2-40B4-BE49-F238E27FC236}">
                <a16:creationId xmlns:a16="http://schemas.microsoft.com/office/drawing/2014/main" id="{EA58FE26-521C-4DD7-899D-6025BD36103D}"/>
              </a:ext>
            </a:extLst>
          </p:cNvPr>
          <p:cNvPicPr>
            <a:picLocks noChangeAspect="1"/>
          </p:cNvPicPr>
          <p:nvPr/>
        </p:nvPicPr>
        <p:blipFill>
          <a:blip r:embed="rId3"/>
          <a:stretch>
            <a:fillRect/>
          </a:stretch>
        </p:blipFill>
        <p:spPr>
          <a:xfrm>
            <a:off x="4442950" y="1530507"/>
            <a:ext cx="1949550" cy="3556183"/>
          </a:xfrm>
          <a:prstGeom prst="rect">
            <a:avLst/>
          </a:prstGeom>
        </p:spPr>
      </p:pic>
      <p:pic>
        <p:nvPicPr>
          <p:cNvPr id="12" name="Graphic 11" descr="Badge 1 with solid fill">
            <a:extLst>
              <a:ext uri="{FF2B5EF4-FFF2-40B4-BE49-F238E27FC236}">
                <a16:creationId xmlns:a16="http://schemas.microsoft.com/office/drawing/2014/main" id="{248E0F3E-B3F4-58D2-96BE-CA4FFDB651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14826" y="1092076"/>
            <a:ext cx="914400" cy="914400"/>
          </a:xfrm>
          <a:prstGeom prst="rect">
            <a:avLst/>
          </a:prstGeom>
        </p:spPr>
      </p:pic>
      <p:pic>
        <p:nvPicPr>
          <p:cNvPr id="15" name="Picture 14">
            <a:extLst>
              <a:ext uri="{FF2B5EF4-FFF2-40B4-BE49-F238E27FC236}">
                <a16:creationId xmlns:a16="http://schemas.microsoft.com/office/drawing/2014/main" id="{68084CCD-10FF-AAD1-B88C-69B6AC4EE4F3}"/>
              </a:ext>
            </a:extLst>
          </p:cNvPr>
          <p:cNvPicPr>
            <a:picLocks noChangeAspect="1"/>
          </p:cNvPicPr>
          <p:nvPr/>
        </p:nvPicPr>
        <p:blipFill>
          <a:blip r:embed="rId6"/>
          <a:stretch>
            <a:fillRect/>
          </a:stretch>
        </p:blipFill>
        <p:spPr>
          <a:xfrm>
            <a:off x="6229792" y="2956855"/>
            <a:ext cx="5273360" cy="3014049"/>
          </a:xfrm>
          <a:prstGeom prst="rect">
            <a:avLst/>
          </a:prstGeom>
        </p:spPr>
      </p:pic>
      <p:pic>
        <p:nvPicPr>
          <p:cNvPr id="17" name="Graphic 16" descr="Badge with solid fill">
            <a:extLst>
              <a:ext uri="{FF2B5EF4-FFF2-40B4-BE49-F238E27FC236}">
                <a16:creationId xmlns:a16="http://schemas.microsoft.com/office/drawing/2014/main" id="{F0AB6E33-1FA3-83BF-6309-CC521901DEF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66688" y="5165023"/>
            <a:ext cx="914400" cy="914400"/>
          </a:xfrm>
          <a:prstGeom prst="rect">
            <a:avLst/>
          </a:prstGeom>
        </p:spPr>
      </p:pic>
      <p:pic>
        <p:nvPicPr>
          <p:cNvPr id="19" name="Graphic 18" descr="Badge 3 with solid fill">
            <a:extLst>
              <a:ext uri="{FF2B5EF4-FFF2-40B4-BE49-F238E27FC236}">
                <a16:creationId xmlns:a16="http://schemas.microsoft.com/office/drawing/2014/main" id="{100C5CDB-C95F-6F5E-BDFC-BF8AF7E92CC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148836" y="4094207"/>
            <a:ext cx="914400" cy="914400"/>
          </a:xfrm>
          <a:prstGeom prst="rect">
            <a:avLst/>
          </a:prstGeom>
        </p:spPr>
      </p:pic>
      <p:cxnSp>
        <p:nvCxnSpPr>
          <p:cNvPr id="21" name="Straight Arrow Connector 20">
            <a:extLst>
              <a:ext uri="{FF2B5EF4-FFF2-40B4-BE49-F238E27FC236}">
                <a16:creationId xmlns:a16="http://schemas.microsoft.com/office/drawing/2014/main" id="{65C67A1A-AEF0-C9CD-D1D6-5E5816100E59}"/>
              </a:ext>
            </a:extLst>
          </p:cNvPr>
          <p:cNvCxnSpPr/>
          <p:nvPr/>
        </p:nvCxnSpPr>
        <p:spPr>
          <a:xfrm flipH="1">
            <a:off x="9919063" y="1690688"/>
            <a:ext cx="628274" cy="381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958D5DC-D346-F478-721C-B74D230BEB89}"/>
              </a:ext>
            </a:extLst>
          </p:cNvPr>
          <p:cNvCxnSpPr>
            <a:cxnSpLocks/>
          </p:cNvCxnSpPr>
          <p:nvPr/>
        </p:nvCxnSpPr>
        <p:spPr>
          <a:xfrm flipH="1" flipV="1">
            <a:off x="4925650" y="5086690"/>
            <a:ext cx="282076" cy="349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9DCEF76-8308-E998-2AE4-869F1048B1A4}"/>
              </a:ext>
            </a:extLst>
          </p:cNvPr>
          <p:cNvCxnSpPr>
            <a:cxnSpLocks/>
          </p:cNvCxnSpPr>
          <p:nvPr/>
        </p:nvCxnSpPr>
        <p:spPr>
          <a:xfrm flipH="1">
            <a:off x="10963656" y="4798423"/>
            <a:ext cx="365570" cy="288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6195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A5350-BF6B-3102-C4CC-446A6FDEB8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E8FD5A-3C09-FCD6-5F95-3F973DFBEA08}"/>
              </a:ext>
            </a:extLst>
          </p:cNvPr>
          <p:cNvSpPr>
            <a:spLocks noGrp="1"/>
          </p:cNvSpPr>
          <p:nvPr>
            <p:ph type="title"/>
          </p:nvPr>
        </p:nvSpPr>
        <p:spPr>
          <a:xfrm>
            <a:off x="420624" y="204918"/>
            <a:ext cx="10515600" cy="496972"/>
          </a:xfrm>
        </p:spPr>
        <p:txBody>
          <a:bodyPr>
            <a:normAutofit fontScale="90000"/>
          </a:bodyPr>
          <a:lstStyle/>
          <a:p>
            <a:r>
              <a:rPr lang="en-US" dirty="0"/>
              <a:t>CoPilot Fast Lane</a:t>
            </a:r>
          </a:p>
        </p:txBody>
      </p:sp>
      <p:sp>
        <p:nvSpPr>
          <p:cNvPr id="4" name="Date Placeholder 3">
            <a:extLst>
              <a:ext uri="{FF2B5EF4-FFF2-40B4-BE49-F238E27FC236}">
                <a16:creationId xmlns:a16="http://schemas.microsoft.com/office/drawing/2014/main" id="{AC4A437C-C012-029E-C766-892A1448111D}"/>
              </a:ext>
            </a:extLst>
          </p:cNvPr>
          <p:cNvSpPr>
            <a:spLocks noGrp="1"/>
          </p:cNvSpPr>
          <p:nvPr>
            <p:ph type="dt" sz="half" idx="10"/>
          </p:nvPr>
        </p:nvSpPr>
        <p:spPr/>
        <p:txBody>
          <a:bodyPr/>
          <a:lstStyle/>
          <a:p>
            <a:fld id="{57997BA6-BEF8-495F-ACCD-8D19769E4FC6}" type="datetime2">
              <a:rPr lang="en-US" smtClean="0"/>
              <a:t>Monday, April 29, 2024</a:t>
            </a:fld>
            <a:endParaRPr lang="en-US" dirty="0"/>
          </a:p>
        </p:txBody>
      </p:sp>
      <p:sp>
        <p:nvSpPr>
          <p:cNvPr id="5" name="Footer Placeholder 4">
            <a:extLst>
              <a:ext uri="{FF2B5EF4-FFF2-40B4-BE49-F238E27FC236}">
                <a16:creationId xmlns:a16="http://schemas.microsoft.com/office/drawing/2014/main" id="{27641C67-5F6D-FCE6-8C91-BC0253361410}"/>
              </a:ext>
            </a:extLst>
          </p:cNvPr>
          <p:cNvSpPr>
            <a:spLocks noGrp="1"/>
          </p:cNvSpPr>
          <p:nvPr>
            <p:ph type="ftr" sz="quarter" idx="11"/>
          </p:nvPr>
        </p:nvSpPr>
        <p:spPr/>
        <p:txBody>
          <a:bodyPr/>
          <a:lstStyle/>
          <a:p>
            <a:r>
              <a:rPr lang="en-US" dirty="0"/>
              <a:t>CoPilot</a:t>
            </a:r>
          </a:p>
        </p:txBody>
      </p:sp>
      <p:sp>
        <p:nvSpPr>
          <p:cNvPr id="6" name="Slide Number Placeholder 5">
            <a:extLst>
              <a:ext uri="{FF2B5EF4-FFF2-40B4-BE49-F238E27FC236}">
                <a16:creationId xmlns:a16="http://schemas.microsoft.com/office/drawing/2014/main" id="{632AC1F2-0764-A82C-E7F9-73DFEB85EEBD}"/>
              </a:ext>
            </a:extLst>
          </p:cNvPr>
          <p:cNvSpPr>
            <a:spLocks noGrp="1"/>
          </p:cNvSpPr>
          <p:nvPr>
            <p:ph type="sldNum" sz="quarter" idx="12"/>
          </p:nvPr>
        </p:nvSpPr>
        <p:spPr/>
        <p:txBody>
          <a:bodyPr/>
          <a:lstStyle/>
          <a:p>
            <a:fld id="{7BE69E03-4804-4553-A1EC-F089884EF50F}" type="slidenum">
              <a:rPr lang="en-US" smtClean="0"/>
              <a:t>9</a:t>
            </a:fld>
            <a:endParaRPr lang="en-US"/>
          </a:p>
        </p:txBody>
      </p:sp>
      <p:sp>
        <p:nvSpPr>
          <p:cNvPr id="16" name="Rectangle 2">
            <a:extLst>
              <a:ext uri="{FF2B5EF4-FFF2-40B4-BE49-F238E27FC236}">
                <a16:creationId xmlns:a16="http://schemas.microsoft.com/office/drawing/2014/main" id="{EE1D3C9C-087C-3833-9785-2F691B188EAE}"/>
              </a:ext>
            </a:extLst>
          </p:cNvPr>
          <p:cNvSpPr>
            <a:spLocks noGrp="1" noChangeArrowheads="1"/>
          </p:cNvSpPr>
          <p:nvPr>
            <p:ph idx="1"/>
          </p:nvPr>
        </p:nvSpPr>
        <p:spPr bwMode="auto">
          <a:xfrm>
            <a:off x="1592477" y="1108574"/>
            <a:ext cx="6628245" cy="504753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3B3B3B"/>
                </a:solidFill>
                <a:effectLst/>
                <a:latin typeface="Segoe WPC"/>
              </a:rPr>
              <a:t>You can ask CoPilot general programming questions, or chat with the following agents which have specialized expertise and can perform actions: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workspace%20How%20do%20I%20build%20this%20project%3F%22%7D"/>
              </a:rPr>
              <a:t>@workspace</a:t>
            </a:r>
            <a:r>
              <a:rPr kumimoji="0" lang="en-US" altLang="en-US" sz="1400" b="0" i="0" u="none" strike="noStrike" cap="none" normalizeH="0" baseline="0" dirty="0">
                <a:ln>
                  <a:noFill/>
                </a:ln>
                <a:solidFill>
                  <a:srgbClr val="3B3B3B"/>
                </a:solidFill>
                <a:effectLst/>
                <a:latin typeface="Segoe WPC"/>
              </a:rPr>
              <a:t> - Ask about your workspace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workspace%20%2Fexplain%20%22%7D"/>
              </a:rPr>
              <a:t>/explain</a:t>
            </a:r>
            <a:r>
              <a:rPr kumimoji="0" lang="en-US" altLang="en-US" sz="1400" b="0" i="0" u="none" strike="noStrike" cap="none" normalizeH="0" baseline="0" dirty="0">
                <a:ln>
                  <a:noFill/>
                </a:ln>
                <a:solidFill>
                  <a:srgbClr val="3B3B3B"/>
                </a:solidFill>
                <a:effectLst/>
                <a:latin typeface="Segoe WPC"/>
              </a:rPr>
              <a:t> - Explain how the selected code works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workspace%20%2Ftests%20%22%7D"/>
              </a:rPr>
              <a:t>/tests</a:t>
            </a:r>
            <a:r>
              <a:rPr kumimoji="0" lang="en-US" altLang="en-US" sz="1400" b="0" i="0" u="none" strike="noStrike" cap="none" normalizeH="0" baseline="0" dirty="0">
                <a:ln>
                  <a:noFill/>
                </a:ln>
                <a:solidFill>
                  <a:srgbClr val="3B3B3B"/>
                </a:solidFill>
                <a:effectLst/>
                <a:latin typeface="Segoe WPC"/>
              </a:rPr>
              <a:t> - Generate unit tests for the selected code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workspace%20%2Ffix%20There%20is%20a%20problem%20in%20this%20code.%20Rewrite%20the%20code%20to%20show%20it%20with%20the%20bug%20fixed.%22%7D"/>
              </a:rPr>
              <a:t>/fix</a:t>
            </a:r>
            <a:r>
              <a:rPr kumimoji="0" lang="en-US" altLang="en-US" sz="1400" b="0" i="0" u="none" strike="noStrike" cap="none" normalizeH="0" baseline="0" dirty="0">
                <a:ln>
                  <a:noFill/>
                </a:ln>
                <a:solidFill>
                  <a:srgbClr val="3B3B3B"/>
                </a:solidFill>
                <a:effectLst/>
                <a:latin typeface="Segoe WPC"/>
              </a:rPr>
              <a:t> - Propose a fix for the problems in the selected code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workspace%20%2Fnew%20Create%20a%20RESTful%20API%20server%20using%20typescript%22%7D"/>
              </a:rPr>
              <a:t>/new</a:t>
            </a:r>
            <a:r>
              <a:rPr kumimoji="0" lang="en-US" altLang="en-US" sz="1400" b="0" i="0" u="none" strike="noStrike" cap="none" normalizeH="0" baseline="0" dirty="0">
                <a:ln>
                  <a:noFill/>
                </a:ln>
                <a:solidFill>
                  <a:srgbClr val="3B3B3B"/>
                </a:solidFill>
                <a:effectLst/>
                <a:latin typeface="Segoe WPC"/>
              </a:rPr>
              <a:t> - Scaffold code for a new workspace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workspace%20%2FnewNotebook%20How%20do%20I%20create%20a%20notebook%20to%20load%20data%20from%20a%20csv%20file%3F%22%7D"/>
              </a:rPr>
              <a:t>/</a:t>
            </a:r>
            <a:r>
              <a:rPr kumimoji="0" lang="en-US" altLang="en-US" sz="1400" b="0" i="0" u="none" strike="noStrike" cap="none" normalizeH="0" baseline="0" dirty="0" err="1">
                <a:ln>
                  <a:noFill/>
                </a:ln>
                <a:solidFill>
                  <a:srgbClr val="3B3B3B"/>
                </a:solidFill>
                <a:effectLst/>
                <a:latin typeface="var(--monaco-monospace-font)"/>
                <a:hlinkClick r:id="rId2" tooltip="command:workbench.action.chat.submit?%7B%22inputValue%22%3A%22%40workspace%20%2FnewNotebook%20How%20do%20I%20create%20a%20notebook%20to%20load%20data%20from%20a%20csv%20file%3F%22%7D"/>
              </a:rPr>
              <a:t>newNotebook</a:t>
            </a:r>
            <a:r>
              <a:rPr kumimoji="0" lang="en-US" altLang="en-US" sz="1400" b="0" i="0" u="none" strike="noStrike" cap="none" normalizeH="0" baseline="0" dirty="0">
                <a:ln>
                  <a:noFill/>
                </a:ln>
                <a:solidFill>
                  <a:srgbClr val="3B3B3B"/>
                </a:solidFill>
                <a:effectLst/>
                <a:latin typeface="Segoe WPC"/>
              </a:rPr>
              <a:t> - Create a new Jupyter Notebook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vscode%20What%20is%20the%20command%20to%20open%20the%20integrated%20terminal%3F%22%7D"/>
              </a:rPr>
              <a:t>@vscode</a:t>
            </a:r>
            <a:r>
              <a:rPr kumimoji="0" lang="en-US" altLang="en-US" sz="1400" b="0" i="0" u="none" strike="noStrike" cap="none" normalizeH="0" baseline="0" dirty="0">
                <a:ln>
                  <a:noFill/>
                </a:ln>
                <a:solidFill>
                  <a:srgbClr val="3B3B3B"/>
                </a:solidFill>
                <a:effectLst/>
                <a:latin typeface="Segoe WPC"/>
              </a:rPr>
              <a:t> - Ask about VS Code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vscode%20%2Fsearch%20Search%20for%20'foo'%20in%20all%20files%20under%20my%20'src'%20directory%22%7D"/>
              </a:rPr>
              <a:t>/search</a:t>
            </a:r>
            <a:r>
              <a:rPr kumimoji="0" lang="en-US" altLang="en-US" sz="1400" b="0" i="0" u="none" strike="noStrike" cap="none" normalizeH="0" baseline="0" dirty="0">
                <a:ln>
                  <a:noFill/>
                </a:ln>
                <a:solidFill>
                  <a:srgbClr val="3B3B3B"/>
                </a:solidFill>
                <a:effectLst/>
                <a:latin typeface="Segoe WPC"/>
              </a:rPr>
              <a:t> - Generate query parameters for workspace search</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vscode%20%2Fapi%20How%20do%20I%20add%20text%20to%20the%20status%20bar%3F%22%7D"/>
              </a:rPr>
              <a:t>/</a:t>
            </a:r>
            <a:r>
              <a:rPr kumimoji="0" lang="en-US" altLang="en-US" sz="1400" b="0" i="0" u="none" strike="noStrike" cap="none" normalizeH="0" baseline="0" dirty="0" err="1">
                <a:ln>
                  <a:noFill/>
                </a:ln>
                <a:solidFill>
                  <a:srgbClr val="3B3B3B"/>
                </a:solidFill>
                <a:effectLst/>
                <a:latin typeface="var(--monaco-monospace-font)"/>
                <a:hlinkClick r:id="rId2" tooltip="command:workbench.action.chat.submit?%7B%22inputValue%22%3A%22%40vscode%20%2Fapi%20How%20do%20I%20add%20text%20to%20the%20status%20bar%3F%22%7D"/>
              </a:rPr>
              <a:t>api</a:t>
            </a:r>
            <a:r>
              <a:rPr kumimoji="0" lang="en-US" altLang="en-US" sz="1400" b="0" i="0" u="none" strike="noStrike" cap="none" normalizeH="0" baseline="0" dirty="0">
                <a:ln>
                  <a:noFill/>
                </a:ln>
                <a:solidFill>
                  <a:srgbClr val="3B3B3B"/>
                </a:solidFill>
                <a:effectLst/>
                <a:latin typeface="Segoe WPC"/>
              </a:rPr>
              <a:t> - Ask about VS Code extension development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terminal%20How%20do%20I%20view%20all%20files%20within%20a%20directory%20including%20sub-directories%22%7D"/>
              </a:rPr>
              <a:t>@terminal</a:t>
            </a:r>
            <a:r>
              <a:rPr kumimoji="0" lang="en-US" altLang="en-US" sz="1400" b="0" i="0" u="none" strike="noStrike" cap="none" normalizeH="0" baseline="0" dirty="0">
                <a:ln>
                  <a:noFill/>
                </a:ln>
                <a:solidFill>
                  <a:srgbClr val="3B3B3B"/>
                </a:solidFill>
                <a:effectLst/>
                <a:latin typeface="Segoe WPC"/>
              </a:rPr>
              <a:t> - Ask how to do something in the terminal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3B3B3B"/>
              </a:solidFill>
              <a:effectLst/>
              <a:latin typeface="Segoe WPC"/>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3B3B3B"/>
                </a:solidFill>
                <a:effectLst/>
                <a:latin typeface="Segoe WPC"/>
              </a:rPr>
              <a:t>To have a great conversation, ask CoPilot questions as if it was a real programmer: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solidFill>
                <a:srgbClr val="3B3B3B"/>
              </a:solidFill>
              <a:latin typeface="Segoe WPC"/>
            </a:endParaRPr>
          </a:p>
          <a:p>
            <a:pPr>
              <a:buClrTx/>
            </a:pPr>
            <a:r>
              <a:rPr kumimoji="0" lang="en-US" altLang="en-US" sz="1400" b="1" i="0" u="none" strike="noStrike" cap="none" normalizeH="0" baseline="0" dirty="0">
                <a:ln>
                  <a:noFill/>
                </a:ln>
                <a:solidFill>
                  <a:srgbClr val="3B3B3B"/>
                </a:solidFill>
                <a:effectLst/>
                <a:latin typeface="Segoe WPC"/>
              </a:rPr>
              <a:t>	Show CoPilot the code</a:t>
            </a:r>
            <a:r>
              <a:rPr kumimoji="0" lang="en-US" altLang="en-US" sz="1400" b="0" i="0" u="none" strike="noStrike" cap="none" normalizeH="0" baseline="0" dirty="0">
                <a:ln>
                  <a:noFill/>
                </a:ln>
                <a:solidFill>
                  <a:srgbClr val="3B3B3B"/>
                </a:solidFill>
                <a:effectLst/>
                <a:latin typeface="Segoe WPC"/>
              </a:rPr>
              <a:t> you want to talk about by having the files open and selecting the most important lines.</a:t>
            </a:r>
          </a:p>
          <a:p>
            <a:pPr>
              <a:buClrTx/>
            </a:pPr>
            <a:r>
              <a:rPr lang="en-US" altLang="en-US" sz="1400" dirty="0">
                <a:solidFill>
                  <a:srgbClr val="3B3B3B"/>
                </a:solidFill>
                <a:latin typeface="Segoe WPC"/>
              </a:rPr>
              <a:t>	</a:t>
            </a:r>
            <a:r>
              <a:rPr kumimoji="0" lang="en-US" altLang="en-US" sz="1400" b="1" i="0" u="none" strike="noStrike" cap="none" normalizeH="0" baseline="0" dirty="0">
                <a:ln>
                  <a:noFill/>
                </a:ln>
                <a:solidFill>
                  <a:srgbClr val="3B3B3B"/>
                </a:solidFill>
                <a:effectLst/>
                <a:latin typeface="Segoe WPC"/>
              </a:rPr>
              <a:t>Make refinements</a:t>
            </a:r>
            <a:r>
              <a:rPr kumimoji="0" lang="en-US" altLang="en-US" sz="1400" b="0" i="0" u="none" strike="noStrike" cap="none" normalizeH="0" baseline="0" dirty="0">
                <a:ln>
                  <a:noFill/>
                </a:ln>
                <a:solidFill>
                  <a:srgbClr val="3B3B3B"/>
                </a:solidFill>
                <a:effectLst/>
                <a:latin typeface="Segoe WPC"/>
              </a:rPr>
              <a:t> by asking the agent follow-up questions, adding clarifications, providing errors, etc.</a:t>
            </a:r>
          </a:p>
          <a:p>
            <a:pPr>
              <a:buClrTx/>
            </a:pPr>
            <a:r>
              <a:rPr lang="en-US" altLang="en-US" sz="1400" dirty="0">
                <a:solidFill>
                  <a:srgbClr val="3B3B3B"/>
                </a:solidFill>
                <a:latin typeface="Segoe WPC"/>
              </a:rPr>
              <a:t>	</a:t>
            </a:r>
            <a:r>
              <a:rPr kumimoji="0" lang="en-US" altLang="en-US" sz="1400" b="1" i="0" u="none" strike="noStrike" cap="none" normalizeH="0" baseline="0" dirty="0">
                <a:ln>
                  <a:noFill/>
                </a:ln>
                <a:solidFill>
                  <a:srgbClr val="3B3B3B"/>
                </a:solidFill>
                <a:effectLst/>
                <a:latin typeface="Segoe WPC"/>
              </a:rPr>
              <a:t>Review your suggested code</a:t>
            </a:r>
            <a:r>
              <a:rPr kumimoji="0" lang="en-US" altLang="en-US" sz="1400" b="0" i="0" u="none" strike="noStrike" cap="none" normalizeH="0" baseline="0" dirty="0">
                <a:ln>
                  <a:noFill/>
                </a:ln>
                <a:solidFill>
                  <a:srgbClr val="3B3B3B"/>
                </a:solidFill>
                <a:effectLst/>
                <a:latin typeface="Segoe WPC"/>
              </a:rPr>
              <a:t> and tell copilot about issues or improvements, so I can iterate on it.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4993C8F8-2FEB-760D-9DCD-2BC35144CEB4}"/>
              </a:ext>
            </a:extLst>
          </p:cNvPr>
          <p:cNvPicPr>
            <a:picLocks noChangeAspect="1"/>
          </p:cNvPicPr>
          <p:nvPr/>
        </p:nvPicPr>
        <p:blipFill>
          <a:blip r:embed="rId3"/>
          <a:stretch>
            <a:fillRect/>
          </a:stretch>
        </p:blipFill>
        <p:spPr>
          <a:xfrm>
            <a:off x="7632417" y="1886887"/>
            <a:ext cx="3331239" cy="1932209"/>
          </a:xfrm>
          <a:prstGeom prst="rect">
            <a:avLst/>
          </a:prstGeom>
        </p:spPr>
      </p:pic>
    </p:spTree>
    <p:extLst>
      <p:ext uri="{BB962C8B-B14F-4D97-AF65-F5344CB8AC3E}">
        <p14:creationId xmlns:p14="http://schemas.microsoft.com/office/powerpoint/2010/main" val="331515884"/>
      </p:ext>
    </p:extLst>
  </p:cSld>
  <p:clrMapOvr>
    <a:masterClrMapping/>
  </p:clrMapOvr>
</p:sld>
</file>

<file path=ppt/theme/theme1.xml><?xml version="1.0" encoding="utf-8"?>
<a:theme xmlns:a="http://schemas.openxmlformats.org/drawingml/2006/main" name="OffsetVTI">
  <a:themeElements>
    <a:clrScheme name="Office">
      <a:dk1>
        <a:srgbClr val="000000"/>
      </a:dk1>
      <a:lt1>
        <a:srgbClr val="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Dante">
      <a:majorFont>
        <a:latin typeface="Dante"/>
        <a:ea typeface=""/>
        <a:cs typeface=""/>
      </a:majorFont>
      <a:minorFont>
        <a:latin typeface="Dan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setVTI" id="{17A3166B-76FF-4669-8F6D-D4251AE158D8}" vid="{4532814A-B5F8-4CFD-BC69-A007D492DA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8288</TotalTime>
  <Words>4255</Words>
  <Application>Microsoft Office PowerPoint</Application>
  <PresentationFormat>Widescreen</PresentationFormat>
  <Paragraphs>313</Paragraphs>
  <Slides>34</Slides>
  <Notes>15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34</vt:i4>
      </vt:variant>
    </vt:vector>
  </HeadingPairs>
  <TitlesOfParts>
    <vt:vector size="48" baseType="lpstr">
      <vt:lpstr>-apple-system-font</vt:lpstr>
      <vt:lpstr>Aptos</vt:lpstr>
      <vt:lpstr>Arial</vt:lpstr>
      <vt:lpstr>Consolas</vt:lpstr>
      <vt:lpstr>Dante</vt:lpstr>
      <vt:lpstr>Dante (Headings)2</vt:lpstr>
      <vt:lpstr>Helvetica Neue Medium</vt:lpstr>
      <vt:lpstr>Raleway</vt:lpstr>
      <vt:lpstr>Roboto Mono</vt:lpstr>
      <vt:lpstr>Segoe WPC</vt:lpstr>
      <vt:lpstr>source-serif-pro</vt:lpstr>
      <vt:lpstr>var(--monaco-monospace-font)</vt:lpstr>
      <vt:lpstr>Wingdings 2</vt:lpstr>
      <vt:lpstr>OffsetVTI</vt:lpstr>
      <vt:lpstr>Coding with Intelligence</vt:lpstr>
      <vt:lpstr>PowerPoint Presentation</vt:lpstr>
      <vt:lpstr>PowerPoint Presentation</vt:lpstr>
      <vt:lpstr>PowerPoint Presentation</vt:lpstr>
      <vt:lpstr>PowerPoint Presentation</vt:lpstr>
      <vt:lpstr>Tips for Using GitHub Copilot</vt:lpstr>
      <vt:lpstr>Collaborating with Copilot for Better Results</vt:lpstr>
      <vt:lpstr>CoPilot Annoyances</vt:lpstr>
      <vt:lpstr>CoPilot Fast Lane</vt:lpstr>
      <vt:lpstr>OpenAI Codex</vt:lpstr>
      <vt:lpstr>PowerPoint Presentation</vt:lpstr>
      <vt:lpstr>PowerPoint Presentation</vt:lpstr>
      <vt:lpstr>PowerPoint Presentation</vt:lpstr>
      <vt:lpstr>PowerPoint Presentation</vt:lpstr>
      <vt:lpstr>What does Copilot do best</vt:lpstr>
      <vt:lpstr>PowerPoint Presentation</vt:lpstr>
      <vt:lpstr>Prompting Exercise – With Dall-E</vt:lpstr>
      <vt:lpstr>Prompting Exercise – Instructions</vt:lpstr>
      <vt:lpstr>Prompting Exercise – Instructions</vt:lpstr>
      <vt:lpstr>Prompting Exercise – Instructions</vt:lpstr>
      <vt:lpstr>Prompting Exercise – Conclusions</vt:lpstr>
      <vt:lpstr>Prompt Engineering - Review</vt:lpstr>
      <vt:lpstr>PowerPoint Presentation</vt:lpstr>
      <vt:lpstr>PowerPoint Presentation</vt:lpstr>
      <vt:lpstr>PowerPoint Presentation</vt:lpstr>
      <vt:lpstr>PowerPoint Presentation</vt:lpstr>
      <vt:lpstr>Zero-Shot Programming  with Copilot</vt:lpstr>
      <vt:lpstr>One-shot Programming  with Copilot</vt:lpstr>
      <vt:lpstr>PowerPoint Presentation</vt:lpstr>
      <vt:lpstr>Prompt Engineering</vt:lpstr>
      <vt:lpstr>PowerPoint Presentation</vt:lpstr>
      <vt:lpstr>Improving CoPilot</vt:lpstr>
      <vt:lpstr>Indexing your Repo</vt:lpstr>
      <vt:lpstr>Query your Repo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Coding with Intelligence</dc:title>
  <dc:creator>John Dohoney</dc:creator>
  <cp:lastModifiedBy>John Dohoney</cp:lastModifiedBy>
  <cp:revision>30</cp:revision>
  <cp:lastPrinted>2024-01-10T16:59:05Z</cp:lastPrinted>
  <dcterms:created xsi:type="dcterms:W3CDTF">2023-10-31T21:50:37Z</dcterms:created>
  <dcterms:modified xsi:type="dcterms:W3CDTF">2024-04-29T22:23:30Z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2023-11-06T05:02:02Z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781363a7-13aa-49ac-a038-2074176d7327</vt:lpwstr>
  </property>
  <property fmtid="{D5CDD505-2E9C-101B-9397-08002B2CF9AE}" pid="8" name="MSIP_Label_f42aa342-8706-4288-bd11-ebb85995028c_ContentBits">
    <vt:lpwstr>0</vt:lpwstr>
  </property>
</Properties>
</file>